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61" r:id="rId4"/>
  </p:sldMasterIdLst>
  <p:notesMasterIdLst>
    <p:notesMasterId r:id="rId38"/>
  </p:notesMasterIdLst>
  <p:handoutMasterIdLst>
    <p:handoutMasterId r:id="rId39"/>
  </p:handoutMasterIdLst>
  <p:sldIdLst>
    <p:sldId id="355" r:id="rId5"/>
    <p:sldId id="266" r:id="rId6"/>
    <p:sldId id="321" r:id="rId7"/>
    <p:sldId id="300" r:id="rId8"/>
    <p:sldId id="307" r:id="rId9"/>
    <p:sldId id="393" r:id="rId10"/>
    <p:sldId id="396" r:id="rId11"/>
    <p:sldId id="398" r:id="rId12"/>
    <p:sldId id="397" r:id="rId13"/>
    <p:sldId id="394" r:id="rId14"/>
    <p:sldId id="399" r:id="rId15"/>
    <p:sldId id="400" r:id="rId16"/>
    <p:sldId id="392" r:id="rId17"/>
    <p:sldId id="271" r:id="rId18"/>
    <p:sldId id="264" r:id="rId19"/>
    <p:sldId id="353" r:id="rId20"/>
    <p:sldId id="267" r:id="rId21"/>
    <p:sldId id="325" r:id="rId22"/>
    <p:sldId id="308" r:id="rId23"/>
    <p:sldId id="319" r:id="rId24"/>
    <p:sldId id="309" r:id="rId25"/>
    <p:sldId id="276" r:id="rId26"/>
    <p:sldId id="387" r:id="rId27"/>
    <p:sldId id="390" r:id="rId28"/>
    <p:sldId id="389" r:id="rId29"/>
    <p:sldId id="388" r:id="rId30"/>
    <p:sldId id="391" r:id="rId31"/>
    <p:sldId id="311" r:id="rId32"/>
    <p:sldId id="274" r:id="rId33"/>
    <p:sldId id="262" r:id="rId34"/>
    <p:sldId id="318" r:id="rId35"/>
    <p:sldId id="327" r:id="rId36"/>
    <p:sldId id="258"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7C"/>
    <a:srgbClr val="294667"/>
    <a:srgbClr val="FFA800"/>
    <a:srgbClr val="FFF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21B1DA-BE8D-468D-BFA1-1E6E0F232A43}" v="16" dt="2021-11-25T02:24:14.170"/>
    <p1510:client id="{741AFFC2-1E6E-4F5C-B47F-C08A05322FAA}" v="503" dt="2021-11-25T02:23:22.834"/>
  </p1510:revLst>
</p1510:revInfo>
</file>

<file path=ppt/tableStyles.xml><?xml version="1.0" encoding="utf-8"?>
<a:tblStyleLst xmlns:a="http://schemas.openxmlformats.org/drawingml/2006/main" def="{CEF043F6-B114-4F1C-B375-6C528A3E8B89}">
  <a:tblStyle styleId="{CEF043F6-B114-4F1C-B375-6C528A3E8B8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lon Jaramillo Zapata" userId="551b145c-01ba-4e34-aca4-4e8578bd48d3" providerId="ADAL" clId="{3B21B1DA-BE8D-468D-BFA1-1E6E0F232A43}"/>
    <pc:docChg chg="addSld modSld">
      <pc:chgData name="Marlon Jaramillo Zapata" userId="551b145c-01ba-4e34-aca4-4e8578bd48d3" providerId="ADAL" clId="{3B21B1DA-BE8D-468D-BFA1-1E6E0F232A43}" dt="2021-11-25T02:24:14.170" v="11" actId="1076"/>
      <pc:docMkLst>
        <pc:docMk/>
      </pc:docMkLst>
      <pc:sldChg chg="add setBg">
        <pc:chgData name="Marlon Jaramillo Zapata" userId="551b145c-01ba-4e34-aca4-4e8578bd48d3" providerId="ADAL" clId="{3B21B1DA-BE8D-468D-BFA1-1E6E0F232A43}" dt="2021-11-25T02:19:22.821" v="0"/>
        <pc:sldMkLst>
          <pc:docMk/>
          <pc:sldMk cId="0" sldId="266"/>
        </pc:sldMkLst>
      </pc:sldChg>
      <pc:sldChg chg="add">
        <pc:chgData name="Marlon Jaramillo Zapata" userId="551b145c-01ba-4e34-aca4-4e8578bd48d3" providerId="ADAL" clId="{3B21B1DA-BE8D-468D-BFA1-1E6E0F232A43}" dt="2021-11-25T02:19:22.821" v="0"/>
        <pc:sldMkLst>
          <pc:docMk/>
          <pc:sldMk cId="1093383127" sldId="300"/>
        </pc:sldMkLst>
      </pc:sldChg>
      <pc:sldChg chg="add">
        <pc:chgData name="Marlon Jaramillo Zapata" userId="551b145c-01ba-4e34-aca4-4e8578bd48d3" providerId="ADAL" clId="{3B21B1DA-BE8D-468D-BFA1-1E6E0F232A43}" dt="2021-11-25T02:19:22.821" v="0"/>
        <pc:sldMkLst>
          <pc:docMk/>
          <pc:sldMk cId="3572982417" sldId="321"/>
        </pc:sldMkLst>
      </pc:sldChg>
      <pc:sldChg chg="addSp modSp mod">
        <pc:chgData name="Marlon Jaramillo Zapata" userId="551b145c-01ba-4e34-aca4-4e8578bd48d3" providerId="ADAL" clId="{3B21B1DA-BE8D-468D-BFA1-1E6E0F232A43}" dt="2021-11-25T02:24:14.170" v="11" actId="1076"/>
        <pc:sldMkLst>
          <pc:docMk/>
          <pc:sldMk cId="100999679" sldId="325"/>
        </pc:sldMkLst>
        <pc:spChg chg="add mod">
          <ac:chgData name="Marlon Jaramillo Zapata" userId="551b145c-01ba-4e34-aca4-4e8578bd48d3" providerId="ADAL" clId="{3B21B1DA-BE8D-468D-BFA1-1E6E0F232A43}" dt="2021-11-25T02:24:14.170" v="11" actId="1076"/>
          <ac:spMkLst>
            <pc:docMk/>
            <pc:sldMk cId="100999679" sldId="325"/>
            <ac:spMk id="8" creationId="{368B50D3-9408-4207-8242-ECA8EEBBE60D}"/>
          </ac:spMkLst>
        </pc:spChg>
      </pc:sldChg>
    </pc:docChg>
  </pc:docChgLst>
  <pc:docChgLst>
    <pc:chgData name="Christian Fernando Rodriguez rodriguez" userId="S::rodriguezchristianf@javeriana.edu.co::56fe732a-6844-4e35-bef5-b105bc80c551" providerId="AD" clId="Web-{741AFFC2-1E6E-4F5C-B47F-C08A05322FAA}"/>
    <pc:docChg chg="modSld">
      <pc:chgData name="Christian Fernando Rodriguez rodriguez" userId="S::rodriguezchristianf@javeriana.edu.co::56fe732a-6844-4e35-bef5-b105bc80c551" providerId="AD" clId="Web-{741AFFC2-1E6E-4F5C-B47F-C08A05322FAA}" dt="2021-11-25T02:23:22.834" v="497" actId="20577"/>
      <pc:docMkLst>
        <pc:docMk/>
      </pc:docMkLst>
      <pc:sldChg chg="modSp">
        <pc:chgData name="Christian Fernando Rodriguez rodriguez" userId="S::rodriguezchristianf@javeriana.edu.co::56fe732a-6844-4e35-bef5-b105bc80c551" providerId="AD" clId="Web-{741AFFC2-1E6E-4F5C-B47F-C08A05322FAA}" dt="2021-11-25T02:23:22.834" v="497" actId="20577"/>
        <pc:sldMkLst>
          <pc:docMk/>
          <pc:sldMk cId="1235169262" sldId="318"/>
        </pc:sldMkLst>
        <pc:spChg chg="mod">
          <ac:chgData name="Christian Fernando Rodriguez rodriguez" userId="S::rodriguezchristianf@javeriana.edu.co::56fe732a-6844-4e35-bef5-b105bc80c551" providerId="AD" clId="Web-{741AFFC2-1E6E-4F5C-B47F-C08A05322FAA}" dt="2021-11-25T02:18:38.577" v="160" actId="1076"/>
          <ac:spMkLst>
            <pc:docMk/>
            <pc:sldMk cId="1235169262" sldId="318"/>
            <ac:spMk id="24" creationId="{00000000-0000-0000-0000-000000000000}"/>
          </ac:spMkLst>
        </pc:spChg>
        <pc:spChg chg="mod">
          <ac:chgData name="Christian Fernando Rodriguez rodriguez" userId="S::rodriguezchristianf@javeriana.edu.co::56fe732a-6844-4e35-bef5-b105bc80c551" providerId="AD" clId="Web-{741AFFC2-1E6E-4F5C-B47F-C08A05322FAA}" dt="2021-11-25T02:21:55.160" v="475" actId="1076"/>
          <ac:spMkLst>
            <pc:docMk/>
            <pc:sldMk cId="1235169262" sldId="318"/>
            <ac:spMk id="27" creationId="{5684D63A-8205-4271-ACBA-5FFC39846ABC}"/>
          </ac:spMkLst>
        </pc:spChg>
        <pc:spChg chg="mod">
          <ac:chgData name="Christian Fernando Rodriguez rodriguez" userId="S::rodriguezchristianf@javeriana.edu.co::56fe732a-6844-4e35-bef5-b105bc80c551" providerId="AD" clId="Web-{741AFFC2-1E6E-4F5C-B47F-C08A05322FAA}" dt="2021-11-25T02:23:22.834" v="497" actId="20577"/>
          <ac:spMkLst>
            <pc:docMk/>
            <pc:sldMk cId="1235169262" sldId="318"/>
            <ac:spMk id="266" creationId="{00000000-0000-0000-0000-000000000000}"/>
          </ac:spMkLst>
        </pc:spChg>
        <pc:spChg chg="mod">
          <ac:chgData name="Christian Fernando Rodriguez rodriguez" userId="S::rodriguezchristianf@javeriana.edu.co::56fe732a-6844-4e35-bef5-b105bc80c551" providerId="AD" clId="Web-{741AFFC2-1E6E-4F5C-B47F-C08A05322FAA}" dt="2021-11-25T02:18:26.936" v="155" actId="14100"/>
          <ac:spMkLst>
            <pc:docMk/>
            <pc:sldMk cId="1235169262" sldId="318"/>
            <ac:spMk id="268" creationId="{00000000-0000-0000-0000-000000000000}"/>
          </ac:spMkLst>
        </pc:spChg>
      </pc:sldChg>
      <pc:sldChg chg="modSp">
        <pc:chgData name="Christian Fernando Rodriguez rodriguez" userId="S::rodriguezchristianf@javeriana.edu.co::56fe732a-6844-4e35-bef5-b105bc80c551" providerId="AD" clId="Web-{741AFFC2-1E6E-4F5C-B47F-C08A05322FAA}" dt="2021-11-25T02:22:03.613" v="476" actId="1076"/>
        <pc:sldMkLst>
          <pc:docMk/>
          <pc:sldMk cId="2681852265" sldId="327"/>
        </pc:sldMkLst>
        <pc:spChg chg="mod">
          <ac:chgData name="Christian Fernando Rodriguez rodriguez" userId="S::rodriguezchristianf@javeriana.edu.co::56fe732a-6844-4e35-bef5-b105bc80c551" providerId="AD" clId="Web-{741AFFC2-1E6E-4F5C-B47F-C08A05322FAA}" dt="2021-11-25T02:22:03.613" v="476" actId="1076"/>
          <ac:spMkLst>
            <pc:docMk/>
            <pc:sldMk cId="2681852265" sldId="327"/>
            <ac:spMk id="32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F5F091-14D1-4ABC-88B5-B2F2962A7982}" type="datetimeFigureOut">
              <a:rPr lang="es-CO" smtClean="0"/>
              <a:t>24/11/2021</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A039D2-F391-4612-AC3E-EAAB05CE93B8}" type="slidenum">
              <a:rPr lang="es-CO" smtClean="0"/>
              <a:t>‹#›</a:t>
            </a:fld>
            <a:endParaRPr lang="es-CO"/>
          </a:p>
        </p:txBody>
      </p:sp>
    </p:spTree>
    <p:extLst>
      <p:ext uri="{BB962C8B-B14F-4D97-AF65-F5344CB8AC3E}">
        <p14:creationId xmlns:p14="http://schemas.microsoft.com/office/powerpoint/2010/main" val="26547641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983478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91649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77938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80986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60879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67792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21002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67942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63083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30988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372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50123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76505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0757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14449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No hay </a:t>
            </a:r>
            <a:r>
              <a:rPr lang="en-US" err="1"/>
              <a:t>diferencia</a:t>
            </a:r>
            <a:r>
              <a:rPr lang="en-US"/>
              <a:t> entre la una y la </a:t>
            </a:r>
            <a:r>
              <a:rPr lang="en-US" err="1"/>
              <a:t>otra</a:t>
            </a:r>
            <a:r>
              <a:rPr lang="en-US"/>
              <a:t>. </a:t>
            </a:r>
            <a:endParaRPr/>
          </a:p>
        </p:txBody>
      </p:sp>
    </p:spTree>
    <p:extLst>
      <p:ext uri="{BB962C8B-B14F-4D97-AF65-F5344CB8AC3E}">
        <p14:creationId xmlns:p14="http://schemas.microsoft.com/office/powerpoint/2010/main" val="2414036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5798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51259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6861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51088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79947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2904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30914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9474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42640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49969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037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9907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48213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1">
            <a:alpha val="68000"/>
          </a:schemeClr>
        </a:solidFill>
        <a:effectLst/>
      </p:bgPr>
    </p:bg>
    <p:spTree>
      <p:nvGrpSpPr>
        <p:cNvPr id="1" name="Shape 9"/>
        <p:cNvGrpSpPr/>
        <p:nvPr/>
      </p:nvGrpSpPr>
      <p:grpSpPr>
        <a:xfrm>
          <a:off x="0" y="0"/>
          <a:ext cx="0" cy="0"/>
          <a:chOff x="0" y="0"/>
          <a:chExt cx="0" cy="0"/>
        </a:xfrm>
      </p:grpSpPr>
      <p:sp>
        <p:nvSpPr>
          <p:cNvPr id="10" name="Shape 10"/>
          <p:cNvSpPr/>
          <p:nvPr/>
        </p:nvSpPr>
        <p:spPr>
          <a:xfrm>
            <a:off x="0" y="0"/>
            <a:ext cx="2933700" cy="5143500"/>
          </a:xfrm>
          <a:prstGeom prst="rect">
            <a:avLst/>
          </a:prstGeom>
          <a:solidFill>
            <a:srgbClr val="00467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933700" y="0"/>
            <a:ext cx="6210300" cy="5143500"/>
          </a:xfrm>
          <a:prstGeom prst="rect">
            <a:avLst/>
          </a:prstGeom>
          <a:solidFill>
            <a:srgbClr val="FFA800">
              <a:alpha val="85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679325" y="2753850"/>
            <a:ext cx="4903800" cy="11598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cxnSp>
        <p:nvCxnSpPr>
          <p:cNvPr id="13" name="Shape 13"/>
          <p:cNvCxnSpPr/>
          <p:nvPr/>
        </p:nvCxnSpPr>
        <p:spPr>
          <a:xfrm>
            <a:off x="3815840" y="4083900"/>
            <a:ext cx="4392000" cy="0"/>
          </a:xfrm>
          <a:prstGeom prst="straightConnector1">
            <a:avLst/>
          </a:prstGeom>
          <a:noFill/>
          <a:ln w="38100" cap="flat" cmpd="sng">
            <a:solidFill>
              <a:srgbClr val="00467C"/>
            </a:solidFill>
            <a:prstDash val="solid"/>
            <a:round/>
            <a:headEnd type="none" w="med" len="med"/>
            <a:tailEnd type="none" w="med" len="med"/>
          </a:ln>
        </p:spPr>
      </p:cxnSp>
      <p:sp>
        <p:nvSpPr>
          <p:cNvPr id="32" name="CuadroTexto 31"/>
          <p:cNvSpPr txBox="1"/>
          <p:nvPr userDrawn="1"/>
        </p:nvSpPr>
        <p:spPr>
          <a:xfrm>
            <a:off x="0" y="4331072"/>
            <a:ext cx="2932352" cy="276999"/>
          </a:xfrm>
          <a:prstGeom prst="rect">
            <a:avLst/>
          </a:prstGeom>
          <a:noFill/>
        </p:spPr>
        <p:txBody>
          <a:bodyPr wrap="square" rtlCol="0">
            <a:spAutoFit/>
          </a:bodyPr>
          <a:lstStyle/>
          <a:p>
            <a:pPr algn="ctr"/>
            <a:r>
              <a:rPr lang="es-CO" sz="1200" b="1">
                <a:solidFill>
                  <a:schemeClr val="bg1"/>
                </a:solidFill>
                <a:latin typeface="Times New Roman" panose="02020603050405020304" pitchFamily="18" charset="0"/>
                <a:cs typeface="Times New Roman" panose="02020603050405020304" pitchFamily="18" charset="0"/>
              </a:rPr>
              <a:t>Departamento</a:t>
            </a:r>
            <a:r>
              <a:rPr lang="es-CO" sz="1200" b="1" baseline="0">
                <a:solidFill>
                  <a:schemeClr val="bg1"/>
                </a:solidFill>
                <a:latin typeface="Times New Roman" panose="02020603050405020304" pitchFamily="18" charset="0"/>
                <a:cs typeface="Times New Roman" panose="02020603050405020304" pitchFamily="18" charset="0"/>
              </a:rPr>
              <a:t> de Ingeniería de Sistemas</a:t>
            </a:r>
            <a:endParaRPr lang="es-CO" sz="1200" b="1">
              <a:solidFill>
                <a:schemeClr val="bg1"/>
              </a:solidFill>
              <a:latin typeface="Times New Roman" panose="02020603050405020304" pitchFamily="18" charset="0"/>
              <a:cs typeface="Times New Roman" panose="02020603050405020304" pitchFamily="18" charset="0"/>
            </a:endParaRPr>
          </a:p>
        </p:txBody>
      </p:sp>
      <p:pic>
        <p:nvPicPr>
          <p:cNvPr id="34" name="Imagen 3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776" y="3515287"/>
            <a:ext cx="2420148" cy="811504"/>
          </a:xfrm>
          <a:prstGeom prst="rect">
            <a:avLst/>
          </a:prstGeom>
        </p:spPr>
      </p:pic>
      <p:sp>
        <p:nvSpPr>
          <p:cNvPr id="35" name="CuadroTexto 34"/>
          <p:cNvSpPr txBox="1"/>
          <p:nvPr userDrawn="1"/>
        </p:nvSpPr>
        <p:spPr>
          <a:xfrm>
            <a:off x="-1348" y="4603569"/>
            <a:ext cx="2933700" cy="276999"/>
          </a:xfrm>
          <a:prstGeom prst="rect">
            <a:avLst/>
          </a:prstGeom>
          <a:noFill/>
        </p:spPr>
        <p:txBody>
          <a:bodyPr wrap="square" rtlCol="0">
            <a:spAutoFit/>
          </a:bodyPr>
          <a:lstStyle/>
          <a:p>
            <a:pPr algn="ctr"/>
            <a:r>
              <a:rPr lang="es-CO" sz="1200" b="1">
                <a:solidFill>
                  <a:schemeClr val="bg1"/>
                </a:solidFill>
                <a:latin typeface="Times New Roman" panose="02020603050405020304" pitchFamily="18" charset="0"/>
                <a:cs typeface="Times New Roman" panose="02020603050405020304" pitchFamily="18" charset="0"/>
              </a:rPr>
              <a:t>Facultad de Ingeniería</a:t>
            </a:r>
          </a:p>
        </p:txBody>
      </p:sp>
      <p:cxnSp>
        <p:nvCxnSpPr>
          <p:cNvPr id="41" name="Shape 13"/>
          <p:cNvCxnSpPr/>
          <p:nvPr userDrawn="1"/>
        </p:nvCxnSpPr>
        <p:spPr>
          <a:xfrm>
            <a:off x="0" y="3373351"/>
            <a:ext cx="2933700" cy="0"/>
          </a:xfrm>
          <a:prstGeom prst="straightConnector1">
            <a:avLst/>
          </a:prstGeom>
          <a:noFill/>
          <a:ln w="22225" cap="flat" cmpd="sng">
            <a:solidFill>
              <a:srgbClr val="FFFFFF"/>
            </a:solidFill>
            <a:prstDash val="solid"/>
            <a:round/>
            <a:headEnd type="none" w="med" len="med"/>
            <a:tailEnd type="none" w="med" len="med"/>
          </a:ln>
        </p:spPr>
      </p:cxnSp>
      <p:cxnSp>
        <p:nvCxnSpPr>
          <p:cNvPr id="16" name="Shape 13"/>
          <p:cNvCxnSpPr/>
          <p:nvPr userDrawn="1"/>
        </p:nvCxnSpPr>
        <p:spPr>
          <a:xfrm>
            <a:off x="-1348" y="4928622"/>
            <a:ext cx="2933700" cy="0"/>
          </a:xfrm>
          <a:prstGeom prst="straightConnector1">
            <a:avLst/>
          </a:prstGeom>
          <a:noFill/>
          <a:ln w="22225" cap="flat" cmpd="sng">
            <a:solidFill>
              <a:srgbClr val="FFFFFF"/>
            </a:solidFill>
            <a:prstDash val="solid"/>
            <a:round/>
            <a:headEnd type="none" w="med" len="med"/>
            <a:tailEnd type="none" w="med" len="med"/>
          </a:ln>
        </p:spPr>
      </p:cxnSp>
      <p:sp>
        <p:nvSpPr>
          <p:cNvPr id="23" name="Rectángulo 22"/>
          <p:cNvSpPr/>
          <p:nvPr userDrawn="1"/>
        </p:nvSpPr>
        <p:spPr>
          <a:xfrm>
            <a:off x="0" y="461246"/>
            <a:ext cx="2933700" cy="534074"/>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Shape 13"/>
          <p:cNvCxnSpPr/>
          <p:nvPr userDrawn="1"/>
        </p:nvCxnSpPr>
        <p:spPr>
          <a:xfrm>
            <a:off x="0" y="952484"/>
            <a:ext cx="2933700" cy="0"/>
          </a:xfrm>
          <a:prstGeom prst="straightConnector1">
            <a:avLst/>
          </a:prstGeom>
          <a:noFill/>
          <a:ln w="22225" cap="flat" cmpd="sng">
            <a:solidFill>
              <a:srgbClr val="00467C"/>
            </a:solidFill>
            <a:prstDash val="solid"/>
            <a:round/>
            <a:headEnd type="none" w="med" len="med"/>
            <a:tailEnd type="none" w="med" len="med"/>
          </a:ln>
        </p:spPr>
      </p:cxnSp>
      <p:cxnSp>
        <p:nvCxnSpPr>
          <p:cNvPr id="26" name="Shape 13"/>
          <p:cNvCxnSpPr/>
          <p:nvPr userDrawn="1"/>
        </p:nvCxnSpPr>
        <p:spPr>
          <a:xfrm>
            <a:off x="-1348" y="489892"/>
            <a:ext cx="2933700" cy="0"/>
          </a:xfrm>
          <a:prstGeom prst="straightConnector1">
            <a:avLst/>
          </a:prstGeom>
          <a:noFill/>
          <a:ln w="22225" cap="flat" cmpd="sng">
            <a:solidFill>
              <a:srgbClr val="00467C"/>
            </a:solidFill>
            <a:prstDash val="solid"/>
            <a:round/>
            <a:headEnd type="none" w="med" len="med"/>
            <a:tailEnd type="none" w="med" len="med"/>
          </a:ln>
        </p:spPr>
      </p:cxnSp>
      <p:cxnSp>
        <p:nvCxnSpPr>
          <p:cNvPr id="27" name="Shape 13"/>
          <p:cNvCxnSpPr/>
          <p:nvPr userDrawn="1"/>
        </p:nvCxnSpPr>
        <p:spPr>
          <a:xfrm>
            <a:off x="-1348" y="3323451"/>
            <a:ext cx="2933700" cy="0"/>
          </a:xfrm>
          <a:prstGeom prst="straightConnector1">
            <a:avLst/>
          </a:prstGeom>
          <a:noFill/>
          <a:ln w="22225" cap="flat" cmpd="sng">
            <a:solidFill>
              <a:srgbClr val="FFFFFF"/>
            </a:solidFill>
            <a:prstDash val="solid"/>
            <a:round/>
            <a:headEnd type="none" w="med" len="med"/>
            <a:tailEnd type="none" w="med" len="med"/>
          </a:ln>
        </p:spPr>
      </p:cxnSp>
      <p:cxnSp>
        <p:nvCxnSpPr>
          <p:cNvPr id="28" name="Shape 13"/>
          <p:cNvCxnSpPr/>
          <p:nvPr userDrawn="1"/>
        </p:nvCxnSpPr>
        <p:spPr>
          <a:xfrm>
            <a:off x="-1348" y="4973450"/>
            <a:ext cx="2933700" cy="0"/>
          </a:xfrm>
          <a:prstGeom prst="straightConnector1">
            <a:avLst/>
          </a:prstGeom>
          <a:noFill/>
          <a:ln w="22225" cap="flat" cmpd="sng">
            <a:solidFill>
              <a:srgbClr val="FFFFFF"/>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ird - 2 columns left">
  <p:cSld name="TITLE_AND_TWO_COLUMNS_2">
    <p:spTree>
      <p:nvGrpSpPr>
        <p:cNvPr id="1" name="Shape 56"/>
        <p:cNvGrpSpPr/>
        <p:nvPr/>
      </p:nvGrpSpPr>
      <p:grpSpPr>
        <a:xfrm>
          <a:off x="0" y="0"/>
          <a:ext cx="0" cy="0"/>
          <a:chOff x="0" y="0"/>
          <a:chExt cx="0" cy="0"/>
        </a:xfrm>
      </p:grpSpPr>
      <p:sp>
        <p:nvSpPr>
          <p:cNvPr id="57" name="Shape 57"/>
          <p:cNvSpPr/>
          <p:nvPr/>
        </p:nvSpPr>
        <p:spPr>
          <a:xfrm flipH="1">
            <a:off x="6099775" y="0"/>
            <a:ext cx="3044100" cy="5143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flipH="1">
            <a:off x="0" y="0"/>
            <a:ext cx="6099900" cy="51435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0" y="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 name="Shape 61"/>
          <p:cNvSpPr txBox="1">
            <a:spLocks noGrp="1"/>
          </p:cNvSpPr>
          <p:nvPr>
            <p:ph type="body" idx="1"/>
          </p:nvPr>
        </p:nvSpPr>
        <p:spPr>
          <a:xfrm>
            <a:off x="434331" y="1614875"/>
            <a:ext cx="2532900" cy="3158700"/>
          </a:xfrm>
          <a:prstGeom prst="rect">
            <a:avLst/>
          </a:prstGeom>
        </p:spPr>
        <p:txBody>
          <a:bodyPr spcFirstLastPara="1" wrap="square" lIns="91425" tIns="91425" rIns="91425" bIns="91425" anchor="t" anchorCtr="0"/>
          <a:lstStyle>
            <a:lvl1pPr marL="457200" lvl="0" indent="-317500" rtl="0">
              <a:spcBef>
                <a:spcPts val="600"/>
              </a:spcBef>
              <a:spcAft>
                <a:spcPts val="0"/>
              </a:spcAft>
              <a:buClr>
                <a:srgbClr val="294667"/>
              </a:buClr>
              <a:buSzPts val="1400"/>
              <a:buChar char="▫"/>
              <a:defRPr sz="1400">
                <a:solidFill>
                  <a:srgbClr val="294667"/>
                </a:solidFill>
              </a:defRPr>
            </a:lvl1pPr>
            <a:lvl2pPr marL="914400" lvl="1" indent="-317500" rtl="0">
              <a:spcBef>
                <a:spcPts val="0"/>
              </a:spcBef>
              <a:spcAft>
                <a:spcPts val="0"/>
              </a:spcAft>
              <a:buClr>
                <a:srgbClr val="FFFFFF"/>
              </a:buClr>
              <a:buSzPts val="1400"/>
              <a:buChar char="▪"/>
              <a:defRPr sz="1400">
                <a:solidFill>
                  <a:srgbClr val="FFFFFF"/>
                </a:solidFill>
              </a:defRPr>
            </a:lvl2pPr>
            <a:lvl3pPr marL="1371600" lvl="2" indent="-317500" rtl="0">
              <a:spcBef>
                <a:spcPts val="0"/>
              </a:spcBef>
              <a:spcAft>
                <a:spcPts val="0"/>
              </a:spcAft>
              <a:buClr>
                <a:srgbClr val="FFFFFF"/>
              </a:buClr>
              <a:buSzPts val="1400"/>
              <a:buChar char="▫"/>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317500" rtl="0">
              <a:spcBef>
                <a:spcPts val="0"/>
              </a:spcBef>
              <a:spcAft>
                <a:spcPts val="0"/>
              </a:spcAft>
              <a:buClr>
                <a:srgbClr val="FFFFFF"/>
              </a:buClr>
              <a:buSzPts val="1400"/>
              <a:buChar char="▫"/>
              <a:defRPr sz="1400">
                <a:solidFill>
                  <a:srgbClr val="FFFFFF"/>
                </a:solidFill>
              </a:defRPr>
            </a:lvl5pPr>
            <a:lvl6pPr marL="2743200" lvl="5" indent="-317500" rtl="0">
              <a:spcBef>
                <a:spcPts val="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
        <p:nvSpPr>
          <p:cNvPr id="62" name="Shape 62"/>
          <p:cNvSpPr txBox="1">
            <a:spLocks noGrp="1"/>
          </p:cNvSpPr>
          <p:nvPr>
            <p:ph type="body" idx="2"/>
          </p:nvPr>
        </p:nvSpPr>
        <p:spPr>
          <a:xfrm>
            <a:off x="3120084" y="1614875"/>
            <a:ext cx="2532900" cy="3158700"/>
          </a:xfrm>
          <a:prstGeom prst="rect">
            <a:avLst/>
          </a:prstGeom>
        </p:spPr>
        <p:txBody>
          <a:bodyPr spcFirstLastPara="1" wrap="square" lIns="91425" tIns="91425" rIns="91425" bIns="91425" anchor="t" anchorCtr="0"/>
          <a:lstStyle>
            <a:lvl1pPr marL="457200" lvl="0" indent="-317500" rtl="0">
              <a:spcBef>
                <a:spcPts val="600"/>
              </a:spcBef>
              <a:spcAft>
                <a:spcPts val="0"/>
              </a:spcAft>
              <a:buClr>
                <a:srgbClr val="294667"/>
              </a:buClr>
              <a:buSzPts val="1400"/>
              <a:buChar char="▫"/>
              <a:defRPr sz="1400">
                <a:solidFill>
                  <a:srgbClr val="294667"/>
                </a:solidFill>
              </a:defRPr>
            </a:lvl1pPr>
            <a:lvl2pPr marL="914400" lvl="1" indent="-317500" rtl="0">
              <a:spcBef>
                <a:spcPts val="0"/>
              </a:spcBef>
              <a:spcAft>
                <a:spcPts val="0"/>
              </a:spcAft>
              <a:buClr>
                <a:srgbClr val="FFFFFF"/>
              </a:buClr>
              <a:buSzPts val="1400"/>
              <a:buChar char="▪"/>
              <a:defRPr sz="1400">
                <a:solidFill>
                  <a:srgbClr val="FFFFFF"/>
                </a:solidFill>
              </a:defRPr>
            </a:lvl2pPr>
            <a:lvl3pPr marL="1371600" lvl="2" indent="-317500" rtl="0">
              <a:spcBef>
                <a:spcPts val="0"/>
              </a:spcBef>
              <a:spcAft>
                <a:spcPts val="0"/>
              </a:spcAft>
              <a:buClr>
                <a:srgbClr val="FFFFFF"/>
              </a:buClr>
              <a:buSzPts val="1400"/>
              <a:buChar char="▫"/>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317500" rtl="0">
              <a:spcBef>
                <a:spcPts val="0"/>
              </a:spcBef>
              <a:spcAft>
                <a:spcPts val="0"/>
              </a:spcAft>
              <a:buClr>
                <a:srgbClr val="FFFFFF"/>
              </a:buClr>
              <a:buSzPts val="1400"/>
              <a:buChar char="▫"/>
              <a:defRPr sz="1400">
                <a:solidFill>
                  <a:srgbClr val="FFFFFF"/>
                </a:solidFill>
              </a:defRPr>
            </a:lvl5pPr>
            <a:lvl6pPr marL="2743200" lvl="5" indent="-317500" rtl="0">
              <a:spcBef>
                <a:spcPts val="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
        <p:nvSpPr>
          <p:cNvPr id="63" name="Shape 6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spcBef>
                <a:spcPts val="0"/>
              </a:spcBef>
              <a:spcAft>
                <a:spcPts val="0"/>
              </a:spcAft>
              <a:buNone/>
            </a:pPr>
            <a:fld id="{00000000-1234-1234-1234-123412341234}" type="slidenum">
              <a:rPr lang="en"/>
              <a:t>‹#›</a:t>
            </a:fld>
            <a:endParaRPr/>
          </a:p>
        </p:txBody>
      </p:sp>
      <p:cxnSp>
        <p:nvCxnSpPr>
          <p:cNvPr id="64" name="Shape 64"/>
          <p:cNvCxnSpPr/>
          <p:nvPr/>
        </p:nvCxnSpPr>
        <p:spPr>
          <a:xfrm>
            <a:off x="545293" y="1519975"/>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white)" type="titleOnly">
  <p:cSld name="TITLE_ONLY">
    <p:spTree>
      <p:nvGrpSpPr>
        <p:cNvPr id="1" name="Shape 65"/>
        <p:cNvGrpSpPr/>
        <p:nvPr/>
      </p:nvGrpSpPr>
      <p:grpSpPr>
        <a:xfrm>
          <a:off x="0" y="0"/>
          <a:ext cx="0" cy="0"/>
          <a:chOff x="0" y="0"/>
          <a:chExt cx="0" cy="0"/>
        </a:xfrm>
      </p:grpSpPr>
      <p:sp>
        <p:nvSpPr>
          <p:cNvPr id="66" name="Shape 66"/>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8" name="Shape 68"/>
          <p:cNvCxnSpPr/>
          <p:nvPr/>
        </p:nvCxnSpPr>
        <p:spPr>
          <a:xfrm>
            <a:off x="534892" y="1796050"/>
            <a:ext cx="452400" cy="0"/>
          </a:xfrm>
          <a:prstGeom prst="straightConnector1">
            <a:avLst/>
          </a:prstGeom>
          <a:noFill/>
          <a:ln w="28575" cap="flat" cmpd="sng">
            <a:solidFill>
              <a:srgbClr val="294667"/>
            </a:solidFill>
            <a:prstDash val="solid"/>
            <a:round/>
            <a:headEnd type="none" w="med" len="med"/>
            <a:tailEnd type="none" w="med" len="med"/>
          </a:ln>
        </p:spPr>
      </p:cxnSp>
      <p:sp>
        <p:nvSpPr>
          <p:cNvPr id="69" name="Shape 69"/>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Shape 71"/>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white)" type="titleOnly" preserve="1">
  <p:cSld name="1_Title only (white)">
    <p:spTree>
      <p:nvGrpSpPr>
        <p:cNvPr id="1" name="Shape 65"/>
        <p:cNvGrpSpPr/>
        <p:nvPr/>
      </p:nvGrpSpPr>
      <p:grpSpPr>
        <a:xfrm>
          <a:off x="0" y="0"/>
          <a:ext cx="0" cy="0"/>
          <a:chOff x="0" y="0"/>
          <a:chExt cx="0" cy="0"/>
        </a:xfrm>
      </p:grpSpPr>
      <p:sp>
        <p:nvSpPr>
          <p:cNvPr id="66" name="Shape 66"/>
          <p:cNvSpPr/>
          <p:nvPr/>
        </p:nvSpPr>
        <p:spPr>
          <a:xfrm>
            <a:off x="0" y="0"/>
            <a:ext cx="30441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8" name="Shape 68"/>
          <p:cNvCxnSpPr/>
          <p:nvPr/>
        </p:nvCxnSpPr>
        <p:spPr>
          <a:xfrm>
            <a:off x="534892" y="1796050"/>
            <a:ext cx="452400" cy="0"/>
          </a:xfrm>
          <a:prstGeom prst="straightConnector1">
            <a:avLst/>
          </a:prstGeom>
          <a:noFill/>
          <a:ln w="28575" cap="flat" cmpd="sng">
            <a:solidFill>
              <a:schemeClr val="bg1"/>
            </a:solidFill>
            <a:prstDash val="solid"/>
            <a:round/>
            <a:headEnd type="none" w="med" len="med"/>
            <a:tailEnd type="none" w="med" len="med"/>
          </a:ln>
        </p:spPr>
      </p:cxnSp>
      <p:sp>
        <p:nvSpPr>
          <p:cNvPr id="69" name="Shape 69"/>
          <p:cNvSpPr/>
          <p:nvPr/>
        </p:nvSpPr>
        <p:spPr>
          <a:xfrm>
            <a:off x="0" y="0"/>
            <a:ext cx="536700" cy="5367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Shape 71"/>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21827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2"/>
        <p:cNvGrpSpPr/>
        <p:nvPr/>
      </p:nvGrpSpPr>
      <p:grpSpPr>
        <a:xfrm>
          <a:off x="0" y="0"/>
          <a:ext cx="0" cy="0"/>
          <a:chOff x="0" y="0"/>
          <a:chExt cx="0" cy="0"/>
        </a:xfrm>
      </p:grpSpPr>
      <p:sp>
        <p:nvSpPr>
          <p:cNvPr id="73" name="Shape 73"/>
          <p:cNvSpPr/>
          <p:nvPr/>
        </p:nvSpPr>
        <p:spPr>
          <a:xfrm>
            <a:off x="0" y="0"/>
            <a:ext cx="3044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3043975" y="0"/>
            <a:ext cx="6099900" cy="5143500"/>
          </a:xfrm>
          <a:prstGeom prst="rect">
            <a:avLst/>
          </a:prstGeom>
          <a:solidFill>
            <a:srgbClr val="00467C">
              <a:alpha val="86150"/>
            </a:srgbClr>
          </a:solidFill>
          <a:ln>
            <a:solidFill>
              <a:srgbClr val="294667"/>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5" name="Shape 75"/>
          <p:cNvCxnSpPr/>
          <p:nvPr/>
        </p:nvCxnSpPr>
        <p:spPr>
          <a:xfrm>
            <a:off x="534892" y="1796050"/>
            <a:ext cx="452400" cy="0"/>
          </a:xfrm>
          <a:prstGeom prst="straightConnector1">
            <a:avLst/>
          </a:prstGeom>
          <a:noFill/>
          <a:ln w="28575" cap="flat" cmpd="sng">
            <a:solidFill>
              <a:srgbClr val="00467C"/>
            </a:solidFill>
            <a:prstDash val="solid"/>
            <a:round/>
            <a:headEnd type="none" w="med" len="med"/>
            <a:tailEnd type="none" w="med" len="med"/>
          </a:ln>
        </p:spPr>
      </p:cxnSp>
      <p:sp>
        <p:nvSpPr>
          <p:cNvPr id="76" name="Shape 76"/>
          <p:cNvSpPr/>
          <p:nvPr/>
        </p:nvSpPr>
        <p:spPr>
          <a:xfrm>
            <a:off x="0" y="0"/>
            <a:ext cx="536700" cy="5367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Shape 7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fld id="{00000000-1234-1234-1234-123412341234}" type="slidenum">
              <a:rPr lang="es-CO" smtClean="0"/>
              <a:pPr/>
              <a:t>‹#›</a:t>
            </a:fld>
            <a:endParaRPr lang="es-CO"/>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dark)" type="blank">
  <p:cSld name="BLANK">
    <p:spTree>
      <p:nvGrpSpPr>
        <p:cNvPr id="1" name="Shape 85"/>
        <p:cNvGrpSpPr/>
        <p:nvPr/>
      </p:nvGrpSpPr>
      <p:grpSpPr>
        <a:xfrm>
          <a:off x="0" y="0"/>
          <a:ext cx="0" cy="0"/>
          <a:chOff x="0" y="0"/>
          <a:chExt cx="0" cy="0"/>
        </a:xfrm>
      </p:grpSpPr>
      <p:sp>
        <p:nvSpPr>
          <p:cNvPr id="86" name="Shape 86"/>
          <p:cNvSpPr/>
          <p:nvPr/>
        </p:nvSpPr>
        <p:spPr>
          <a:xfrm>
            <a:off x="100" y="-5800"/>
            <a:ext cx="9144000" cy="5149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4303650" y="460700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lvl1pPr lvl="0" algn="ctr">
              <a:buNone/>
              <a:defRPr>
                <a:solidFill>
                  <a:srgbClr val="294667"/>
                </a:solidFill>
              </a:defRPr>
            </a:lvl1pPr>
            <a:lvl2pPr lvl="1" algn="ctr">
              <a:buNone/>
              <a:defRPr>
                <a:solidFill>
                  <a:srgbClr val="294667"/>
                </a:solidFill>
              </a:defRPr>
            </a:lvl2pPr>
            <a:lvl3pPr lvl="2" algn="ctr">
              <a:buNone/>
              <a:defRPr>
                <a:solidFill>
                  <a:srgbClr val="294667"/>
                </a:solidFill>
              </a:defRPr>
            </a:lvl3pPr>
            <a:lvl4pPr lvl="3" algn="ctr">
              <a:buNone/>
              <a:defRPr>
                <a:solidFill>
                  <a:srgbClr val="294667"/>
                </a:solidFill>
              </a:defRPr>
            </a:lvl4pPr>
            <a:lvl5pPr lvl="4" algn="ctr">
              <a:buNone/>
              <a:defRPr>
                <a:solidFill>
                  <a:srgbClr val="294667"/>
                </a:solidFill>
              </a:defRPr>
            </a:lvl5pPr>
            <a:lvl6pPr lvl="5" algn="ctr">
              <a:buNone/>
              <a:defRPr>
                <a:solidFill>
                  <a:srgbClr val="294667"/>
                </a:solidFill>
              </a:defRPr>
            </a:lvl6pPr>
            <a:lvl7pPr lvl="6" algn="ctr">
              <a:buNone/>
              <a:defRPr>
                <a:solidFill>
                  <a:srgbClr val="294667"/>
                </a:solidFill>
              </a:defRPr>
            </a:lvl7pPr>
            <a:lvl8pPr lvl="7" algn="ctr">
              <a:buNone/>
              <a:defRPr>
                <a:solidFill>
                  <a:srgbClr val="294667"/>
                </a:solidFill>
              </a:defRPr>
            </a:lvl8pPr>
            <a:lvl9pPr lvl="8" algn="ctr">
              <a:buNone/>
              <a:defRPr>
                <a:solidFill>
                  <a:srgbClr val="294667"/>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white)">
  <p:cSld name="BLANK_1_1">
    <p:spTree>
      <p:nvGrpSpPr>
        <p:cNvPr id="1" name="Shape 95"/>
        <p:cNvGrpSpPr/>
        <p:nvPr/>
      </p:nvGrpSpPr>
      <p:grpSpPr>
        <a:xfrm>
          <a:off x="0" y="0"/>
          <a:ext cx="0" cy="0"/>
          <a:chOff x="0" y="0"/>
          <a:chExt cx="0" cy="0"/>
        </a:xfrm>
      </p:grpSpPr>
      <p:sp>
        <p:nvSpPr>
          <p:cNvPr id="96" name="Shape 96"/>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303650" y="460700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txBox="1">
            <a:spLocks noGrp="1"/>
          </p:cNvSpPr>
          <p:nvPr>
            <p:ph type="sldNum" idx="12"/>
          </p:nvPr>
        </p:nvSpPr>
        <p:spPr>
          <a:xfrm>
            <a:off x="4303650" y="4617474"/>
            <a:ext cx="536700" cy="536700"/>
          </a:xfrm>
          <a:prstGeom prst="rect">
            <a:avLst/>
          </a:prstGeom>
          <a:solidFill>
            <a:srgbClr val="00467C"/>
          </a:solidFill>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ird - 2 columns right" type="twoColTx">
  <p:cSld name="1_Third - 2 columns right">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Shape 52"/>
          <p:cNvSpPr txBox="1">
            <a:spLocks noGrp="1"/>
          </p:cNvSpPr>
          <p:nvPr>
            <p:ph type="body" idx="1"/>
          </p:nvPr>
        </p:nvSpPr>
        <p:spPr>
          <a:xfrm>
            <a:off x="3467825" y="1614875"/>
            <a:ext cx="2532900" cy="3158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3" name="Shape 53"/>
          <p:cNvSpPr txBox="1">
            <a:spLocks noGrp="1"/>
          </p:cNvSpPr>
          <p:nvPr>
            <p:ph type="body" idx="2"/>
          </p:nvPr>
        </p:nvSpPr>
        <p:spPr>
          <a:xfrm>
            <a:off x="6153578" y="1614875"/>
            <a:ext cx="2532900" cy="3158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 name="Shape 54"/>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cxnSp>
        <p:nvCxnSpPr>
          <p:cNvPr id="55" name="Shape 55"/>
          <p:cNvCxnSpPr/>
          <p:nvPr/>
        </p:nvCxnSpPr>
        <p:spPr>
          <a:xfrm>
            <a:off x="3578787" y="1519975"/>
            <a:ext cx="452400" cy="0"/>
          </a:xfrm>
          <a:prstGeom prst="straightConnector1">
            <a:avLst/>
          </a:prstGeom>
          <a:noFill/>
          <a:ln w="28575" cap="flat" cmpd="sng">
            <a:solidFill>
              <a:srgbClr val="294667"/>
            </a:solidFill>
            <a:prstDash val="solid"/>
            <a:round/>
            <a:headEnd type="none" w="med" len="med"/>
            <a:tailEnd type="none" w="med" len="med"/>
          </a:ln>
        </p:spPr>
      </p:cxnSp>
    </p:spTree>
    <p:extLst>
      <p:ext uri="{BB962C8B-B14F-4D97-AF65-F5344CB8AC3E}">
        <p14:creationId xmlns:p14="http://schemas.microsoft.com/office/powerpoint/2010/main" val="317025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Shape 16"/>
          <p:cNvSpPr/>
          <p:nvPr/>
        </p:nvSpPr>
        <p:spPr>
          <a:xfrm>
            <a:off x="0" y="0"/>
            <a:ext cx="45720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0" name="Shape 20"/>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lstStyle>
            <a:lvl1pPr lvl="0" rtl="0">
              <a:spcBef>
                <a:spcPts val="0"/>
              </a:spcBef>
              <a:spcAft>
                <a:spcPts val="0"/>
              </a:spcAft>
              <a:buClr>
                <a:srgbClr val="FFA800"/>
              </a:buClr>
              <a:buSzPts val="1400"/>
              <a:buNone/>
              <a:defRPr sz="1400">
                <a:solidFill>
                  <a:srgbClr val="294667"/>
                </a:solidFill>
              </a:defRPr>
            </a:lvl1pPr>
            <a:lvl2pPr lvl="1" rtl="0">
              <a:spcBef>
                <a:spcPts val="0"/>
              </a:spcBef>
              <a:spcAft>
                <a:spcPts val="0"/>
              </a:spcAft>
              <a:buClr>
                <a:srgbClr val="FFA800"/>
              </a:buClr>
              <a:buSzPts val="1400"/>
              <a:buNone/>
              <a:defRPr sz="1400">
                <a:solidFill>
                  <a:srgbClr val="FFA800"/>
                </a:solidFill>
              </a:defRPr>
            </a:lvl2pPr>
            <a:lvl3pPr lvl="2" rtl="0">
              <a:spcBef>
                <a:spcPts val="0"/>
              </a:spcBef>
              <a:spcAft>
                <a:spcPts val="0"/>
              </a:spcAft>
              <a:buClr>
                <a:srgbClr val="FFA800"/>
              </a:buClr>
              <a:buSzPts val="1400"/>
              <a:buNone/>
              <a:defRPr sz="1400">
                <a:solidFill>
                  <a:srgbClr val="FFA800"/>
                </a:solidFill>
              </a:defRPr>
            </a:lvl3pPr>
            <a:lvl4pPr lvl="3" rtl="0">
              <a:spcBef>
                <a:spcPts val="0"/>
              </a:spcBef>
              <a:spcAft>
                <a:spcPts val="0"/>
              </a:spcAft>
              <a:buClr>
                <a:srgbClr val="FFA800"/>
              </a:buClr>
              <a:buSzPts val="1400"/>
              <a:buNone/>
              <a:defRPr sz="1400">
                <a:solidFill>
                  <a:srgbClr val="FFA800"/>
                </a:solidFill>
              </a:defRPr>
            </a:lvl4pPr>
            <a:lvl5pPr lvl="4" rtl="0">
              <a:spcBef>
                <a:spcPts val="0"/>
              </a:spcBef>
              <a:spcAft>
                <a:spcPts val="0"/>
              </a:spcAft>
              <a:buClr>
                <a:srgbClr val="FFA800"/>
              </a:buClr>
              <a:buSzPts val="1400"/>
              <a:buNone/>
              <a:defRPr sz="1400">
                <a:solidFill>
                  <a:srgbClr val="FFA800"/>
                </a:solidFill>
              </a:defRPr>
            </a:lvl5pPr>
            <a:lvl6pPr lvl="5" rtl="0">
              <a:spcBef>
                <a:spcPts val="0"/>
              </a:spcBef>
              <a:spcAft>
                <a:spcPts val="0"/>
              </a:spcAft>
              <a:buClr>
                <a:srgbClr val="FFA800"/>
              </a:buClr>
              <a:buSzPts val="1400"/>
              <a:buNone/>
              <a:defRPr sz="1400">
                <a:solidFill>
                  <a:srgbClr val="FFA800"/>
                </a:solidFill>
              </a:defRPr>
            </a:lvl6pPr>
            <a:lvl7pPr lvl="6" rtl="0">
              <a:spcBef>
                <a:spcPts val="0"/>
              </a:spcBef>
              <a:spcAft>
                <a:spcPts val="0"/>
              </a:spcAft>
              <a:buClr>
                <a:srgbClr val="FFA800"/>
              </a:buClr>
              <a:buSzPts val="1400"/>
              <a:buNone/>
              <a:defRPr sz="1400">
                <a:solidFill>
                  <a:srgbClr val="FFA800"/>
                </a:solidFill>
              </a:defRPr>
            </a:lvl7pPr>
            <a:lvl8pPr lvl="7" rtl="0">
              <a:spcBef>
                <a:spcPts val="0"/>
              </a:spcBef>
              <a:spcAft>
                <a:spcPts val="0"/>
              </a:spcAft>
              <a:buClr>
                <a:srgbClr val="FFA800"/>
              </a:buClr>
              <a:buSzPts val="1400"/>
              <a:buNone/>
              <a:defRPr sz="1400">
                <a:solidFill>
                  <a:srgbClr val="FFA800"/>
                </a:solidFill>
              </a:defRPr>
            </a:lvl8pPr>
            <a:lvl9pPr lvl="8" rtl="0">
              <a:spcBef>
                <a:spcPts val="0"/>
              </a:spcBef>
              <a:spcAft>
                <a:spcPts val="0"/>
              </a:spcAft>
              <a:buClr>
                <a:srgbClr val="FFA800"/>
              </a:buClr>
              <a:buSzPts val="1400"/>
              <a:buNone/>
              <a:defRPr sz="1400">
                <a:solidFill>
                  <a:srgbClr val="FFA800"/>
                </a:solidFill>
              </a:defRPr>
            </a:lvl9pPr>
          </a:lstStyle>
          <a:p>
            <a:endParaRPr/>
          </a:p>
        </p:txBody>
      </p:sp>
      <p:sp>
        <p:nvSpPr>
          <p:cNvPr id="21" name="Shape 21"/>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cxnSp>
        <p:nvCxnSpPr>
          <p:cNvPr id="22" name="Shape 22"/>
          <p:cNvCxnSpPr/>
          <p:nvPr/>
        </p:nvCxnSpPr>
        <p:spPr>
          <a:xfrm>
            <a:off x="5136765" y="3486150"/>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1_Quote">
    <p:spTree>
      <p:nvGrpSpPr>
        <p:cNvPr id="1" name="Shape 23"/>
        <p:cNvGrpSpPr/>
        <p:nvPr/>
      </p:nvGrpSpPr>
      <p:grpSpPr>
        <a:xfrm>
          <a:off x="0" y="0"/>
          <a:ext cx="0" cy="0"/>
          <a:chOff x="0" y="0"/>
          <a:chExt cx="0" cy="0"/>
        </a:xfrm>
      </p:grpSpPr>
      <p:sp>
        <p:nvSpPr>
          <p:cNvPr id="24" name="Shape 24"/>
          <p:cNvSpPr/>
          <p:nvPr/>
        </p:nvSpPr>
        <p:spPr>
          <a:xfrm>
            <a:off x="100" y="-5800"/>
            <a:ext cx="9144000" cy="5149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4303650" y="0"/>
            <a:ext cx="536700" cy="886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p:nvPr/>
        </p:nvSpPr>
        <p:spPr>
          <a:xfrm>
            <a:off x="3593400" y="208667"/>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294667"/>
                </a:solidFill>
              </a:rPr>
              <a:t>“</a:t>
            </a:r>
            <a:endParaRPr sz="6000" b="1">
              <a:solidFill>
                <a:srgbClr val="294667"/>
              </a:solidFill>
            </a:endParaRPr>
          </a:p>
        </p:txBody>
      </p:sp>
      <p:sp>
        <p:nvSpPr>
          <p:cNvPr id="28" name="Shape 28"/>
          <p:cNvSpPr/>
          <p:nvPr/>
        </p:nvSpPr>
        <p:spPr>
          <a:xfrm>
            <a:off x="4303650" y="460700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txBox="1">
            <a:spLocks noGrp="1"/>
          </p:cNvSpPr>
          <p:nvPr>
            <p:ph type="body" idx="1"/>
          </p:nvPr>
        </p:nvSpPr>
        <p:spPr>
          <a:xfrm>
            <a:off x="1616475" y="1393325"/>
            <a:ext cx="5911200" cy="3003600"/>
          </a:xfrm>
          <a:prstGeom prst="rect">
            <a:avLst/>
          </a:prstGeom>
        </p:spPr>
        <p:txBody>
          <a:bodyPr spcFirstLastPara="1" wrap="square" lIns="91425" tIns="91425" rIns="91425" bIns="91425" anchor="t" anchorCtr="0"/>
          <a:lstStyle>
            <a:lvl1pPr marL="457200" lvl="0" indent="-419100" algn="ctr" rtl="0">
              <a:spcBef>
                <a:spcPts val="600"/>
              </a:spcBef>
              <a:spcAft>
                <a:spcPts val="0"/>
              </a:spcAft>
              <a:buClr>
                <a:srgbClr val="FFFFFF"/>
              </a:buClr>
              <a:buSzPts val="3000"/>
              <a:buChar char="▫"/>
              <a:defRPr sz="3000" b="1">
                <a:solidFill>
                  <a:srgbClr val="FFFFFF"/>
                </a:solidFill>
              </a:defRPr>
            </a:lvl1pPr>
            <a:lvl2pPr marL="914400" lvl="1" indent="-419100" algn="ctr" rtl="0">
              <a:spcBef>
                <a:spcPts val="0"/>
              </a:spcBef>
              <a:spcAft>
                <a:spcPts val="0"/>
              </a:spcAft>
              <a:buClr>
                <a:srgbClr val="FFFFFF"/>
              </a:buClr>
              <a:buSzPts val="3000"/>
              <a:buChar char="▪"/>
              <a:defRPr sz="3000" b="1">
                <a:solidFill>
                  <a:srgbClr val="FFFFFF"/>
                </a:solidFill>
              </a:defRPr>
            </a:lvl2pPr>
            <a:lvl3pPr marL="1371600" lvl="2" indent="-419100" algn="ctr" rtl="0">
              <a:spcBef>
                <a:spcPts val="0"/>
              </a:spcBef>
              <a:spcAft>
                <a:spcPts val="0"/>
              </a:spcAft>
              <a:buClr>
                <a:srgbClr val="FFFFFF"/>
              </a:buClr>
              <a:buSzPts val="3000"/>
              <a:buChar char="▫"/>
              <a:defRPr sz="3000" b="1">
                <a:solidFill>
                  <a:srgbClr val="FFFFFF"/>
                </a:solidFill>
              </a:defRPr>
            </a:lvl3pPr>
            <a:lvl4pPr marL="1828800" lvl="3" indent="-419100" algn="ctr" rtl="0">
              <a:spcBef>
                <a:spcPts val="0"/>
              </a:spcBef>
              <a:spcAft>
                <a:spcPts val="0"/>
              </a:spcAft>
              <a:buClr>
                <a:srgbClr val="FFFFFF"/>
              </a:buClr>
              <a:buSzPts val="3000"/>
              <a:buChar char="▪"/>
              <a:defRPr sz="3000" b="1">
                <a:solidFill>
                  <a:srgbClr val="FFFFFF"/>
                </a:solidFill>
              </a:defRPr>
            </a:lvl4pPr>
            <a:lvl5pPr marL="2286000" lvl="4" indent="-419100" algn="ctr" rtl="0">
              <a:spcBef>
                <a:spcPts val="0"/>
              </a:spcBef>
              <a:spcAft>
                <a:spcPts val="0"/>
              </a:spcAft>
              <a:buClr>
                <a:srgbClr val="FFFFFF"/>
              </a:buClr>
              <a:buSzPts val="3000"/>
              <a:buChar char="▫"/>
              <a:defRPr sz="3000" b="1">
                <a:solidFill>
                  <a:srgbClr val="FFFFFF"/>
                </a:solidFill>
              </a:defRPr>
            </a:lvl5pPr>
            <a:lvl6pPr marL="2743200" lvl="5" indent="-419100" algn="ctr" rtl="0">
              <a:spcBef>
                <a:spcPts val="0"/>
              </a:spcBef>
              <a:spcAft>
                <a:spcPts val="0"/>
              </a:spcAft>
              <a:buClr>
                <a:srgbClr val="FFFFFF"/>
              </a:buClr>
              <a:buSzPts val="3000"/>
              <a:buChar char="▪"/>
              <a:defRPr sz="3000" b="1">
                <a:solidFill>
                  <a:srgbClr val="FFFFFF"/>
                </a:solidFill>
              </a:defRPr>
            </a:lvl6pPr>
            <a:lvl7pPr marL="3200400" lvl="6" indent="-419100" algn="ctr" rtl="0">
              <a:spcBef>
                <a:spcPts val="0"/>
              </a:spcBef>
              <a:spcAft>
                <a:spcPts val="0"/>
              </a:spcAft>
              <a:buClr>
                <a:srgbClr val="FFFFFF"/>
              </a:buClr>
              <a:buSzPts val="3000"/>
              <a:buChar char="▫"/>
              <a:defRPr sz="3000" b="1">
                <a:solidFill>
                  <a:srgbClr val="FFFFFF"/>
                </a:solidFill>
              </a:defRPr>
            </a:lvl7pPr>
            <a:lvl8pPr marL="3657600" lvl="7" indent="-419100" algn="ctr" rtl="0">
              <a:spcBef>
                <a:spcPts val="0"/>
              </a:spcBef>
              <a:spcAft>
                <a:spcPts val="0"/>
              </a:spcAft>
              <a:buClr>
                <a:srgbClr val="FFFFFF"/>
              </a:buClr>
              <a:buSzPts val="3000"/>
              <a:buChar char="▪"/>
              <a:defRPr sz="3000" b="1">
                <a:solidFill>
                  <a:srgbClr val="FFFFFF"/>
                </a:solidFill>
              </a:defRPr>
            </a:lvl8pPr>
            <a:lvl9pPr marL="4114800" lvl="8" indent="-419100" algn="ctr">
              <a:spcBef>
                <a:spcPts val="0"/>
              </a:spcBef>
              <a:spcAft>
                <a:spcPts val="0"/>
              </a:spcAft>
              <a:buClr>
                <a:srgbClr val="FFFFFF"/>
              </a:buClr>
              <a:buSzPts val="3000"/>
              <a:buChar char="▫"/>
              <a:defRPr sz="3000" b="1">
                <a:solidFill>
                  <a:srgbClr val="FFFFFF"/>
                </a:solidFill>
              </a:defRPr>
            </a:lvl9pPr>
          </a:lstStyle>
          <a:p>
            <a:endParaRPr/>
          </a:p>
        </p:txBody>
      </p:sp>
      <p:sp>
        <p:nvSpPr>
          <p:cNvPr id="30" name="Shape 30"/>
          <p:cNvSpPr txBox="1">
            <a:spLocks noGrp="1"/>
          </p:cNvSpPr>
          <p:nvPr>
            <p:ph type="sldNum" idx="12"/>
          </p:nvPr>
        </p:nvSpPr>
        <p:spPr>
          <a:xfrm>
            <a:off x="265275" y="4607475"/>
            <a:ext cx="86169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4925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lf - Text right" type="tx">
  <p:cSld name="TITLE_AND_BODY">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99422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99422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102787" y="1519975"/>
            <a:ext cx="452400" cy="0"/>
          </a:xfrm>
          <a:prstGeom prst="straightConnector1">
            <a:avLst/>
          </a:prstGeom>
          <a:noFill/>
          <a:ln w="28575" cap="flat" cmpd="sng">
            <a:solidFill>
              <a:srgbClr val="294667"/>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alf - Text right" type="tx" preserve="1">
  <p:cSld name="1_Half - Text right">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rgbClr val="00467C">
              <a:alpha val="85880"/>
            </a:srgbClr>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solidFill>
                <a:schemeClr val="bg1"/>
              </a:solidFill>
            </a:endParaRPr>
          </a:p>
        </p:txBody>
      </p:sp>
      <p:sp>
        <p:nvSpPr>
          <p:cNvPr id="33" name="Shape 33"/>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2222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2222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solidFill>
                  <a:schemeClr val="bg1"/>
                </a:solidFill>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30787" y="1519975"/>
            <a:ext cx="452400" cy="0"/>
          </a:xfrm>
          <a:prstGeom prst="straightConnector1">
            <a:avLst/>
          </a:prstGeom>
          <a:noFill/>
          <a:ln w="28575" cap="flat" cmpd="sng">
            <a:solidFill>
              <a:schemeClr val="bg1"/>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3215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alf - Text right" type="tx" preserve="1">
  <p:cSld name="1_Half - Text right">
    <p:spTree>
      <p:nvGrpSpPr>
        <p:cNvPr id="1" name="Shape 31"/>
        <p:cNvGrpSpPr/>
        <p:nvPr/>
      </p:nvGrpSpPr>
      <p:grpSpPr>
        <a:xfrm>
          <a:off x="0" y="0"/>
          <a:ext cx="0" cy="0"/>
          <a:chOff x="0" y="0"/>
          <a:chExt cx="0" cy="0"/>
        </a:xfrm>
      </p:grpSpPr>
      <p:sp>
        <p:nvSpPr>
          <p:cNvPr id="32" name="Shape 32"/>
          <p:cNvSpPr/>
          <p:nvPr/>
        </p:nvSpPr>
        <p:spPr>
          <a:xfrm>
            <a:off x="4572000" y="0"/>
            <a:ext cx="45720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762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8318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8318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91747" y="1519975"/>
            <a:ext cx="452400" cy="0"/>
          </a:xfrm>
          <a:prstGeom prst="straightConnector1">
            <a:avLst/>
          </a:prstGeom>
          <a:noFill/>
          <a:ln w="28575" cap="flat" cmpd="sng">
            <a:solidFill>
              <a:srgbClr val="294667"/>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93149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alf - Text left">
  <p:cSld name="TITLE_AND_BODY_1">
    <p:spTree>
      <p:nvGrpSpPr>
        <p:cNvPr id="1" name="Shape 39"/>
        <p:cNvGrpSpPr/>
        <p:nvPr/>
      </p:nvGrpSpPr>
      <p:grpSpPr>
        <a:xfrm>
          <a:off x="0" y="0"/>
          <a:ext cx="0" cy="0"/>
          <a:chOff x="0" y="0"/>
          <a:chExt cx="0" cy="0"/>
        </a:xfrm>
      </p:grpSpPr>
      <p:sp>
        <p:nvSpPr>
          <p:cNvPr id="40" name="Shape 40"/>
          <p:cNvSpPr/>
          <p:nvPr/>
        </p:nvSpPr>
        <p:spPr>
          <a:xfrm>
            <a:off x="0" y="0"/>
            <a:ext cx="4572000" cy="51435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4572000" y="0"/>
            <a:ext cx="4572000" cy="5143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txBox="1">
            <a:spLocks noGrp="1"/>
          </p:cNvSpPr>
          <p:nvPr>
            <p:ph type="title"/>
          </p:nvPr>
        </p:nvSpPr>
        <p:spPr>
          <a:xfrm>
            <a:off x="433768" y="693650"/>
            <a:ext cx="3692400" cy="7689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Shape 43"/>
          <p:cNvSpPr txBox="1">
            <a:spLocks noGrp="1"/>
          </p:cNvSpPr>
          <p:nvPr>
            <p:ph type="body" idx="1"/>
          </p:nvPr>
        </p:nvSpPr>
        <p:spPr>
          <a:xfrm>
            <a:off x="433768" y="1585101"/>
            <a:ext cx="3692400" cy="3340800"/>
          </a:xfrm>
          <a:prstGeom prst="rect">
            <a:avLst/>
          </a:prstGeom>
        </p:spPr>
        <p:txBody>
          <a:bodyPr spcFirstLastPara="1" wrap="square" lIns="91425" tIns="91425" rIns="91425" bIns="91425" anchor="t" anchorCtr="0"/>
          <a:lstStyle>
            <a:lvl1pPr marL="457200" lvl="0" indent="-342900" rtl="0">
              <a:spcBef>
                <a:spcPts val="600"/>
              </a:spcBef>
              <a:spcAft>
                <a:spcPts val="0"/>
              </a:spcAft>
              <a:buClr>
                <a:srgbClr val="FFFFFF"/>
              </a:buClr>
              <a:buSzPts val="1800"/>
              <a:buChar char="▫"/>
              <a:defRPr>
                <a:solidFill>
                  <a:srgbClr val="FFFFFF"/>
                </a:solidFill>
              </a:defRPr>
            </a:lvl1pPr>
            <a:lvl2pPr marL="914400" lvl="1" indent="-342900" rtl="0">
              <a:spcBef>
                <a:spcPts val="0"/>
              </a:spcBef>
              <a:spcAft>
                <a:spcPts val="0"/>
              </a:spcAft>
              <a:buClr>
                <a:srgbClr val="FFFFFF"/>
              </a:buClr>
              <a:buSzPts val="1800"/>
              <a:buChar char="▪"/>
              <a:defRPr>
                <a:solidFill>
                  <a:srgbClr val="FFFFFF"/>
                </a:solidFill>
              </a:defRPr>
            </a:lvl2pPr>
            <a:lvl3pPr marL="1371600" lvl="2" indent="-342900" rtl="0">
              <a:spcBef>
                <a:spcPts val="0"/>
              </a:spcBef>
              <a:spcAft>
                <a:spcPts val="0"/>
              </a:spcAft>
              <a:buClr>
                <a:srgbClr val="FFFFFF"/>
              </a:buClr>
              <a:buSzPts val="1800"/>
              <a:buChar char="▫"/>
              <a:defRPr>
                <a:solidFill>
                  <a:srgbClr val="FFFFFF"/>
                </a:solidFill>
              </a:defRPr>
            </a:lvl3pPr>
            <a:lvl4pPr marL="1828800" lvl="3" indent="-342900" rtl="0">
              <a:spcBef>
                <a:spcPts val="0"/>
              </a:spcBef>
              <a:spcAft>
                <a:spcPts val="0"/>
              </a:spcAft>
              <a:buClr>
                <a:srgbClr val="FFFFFF"/>
              </a:buClr>
              <a:buSzPts val="1800"/>
              <a:buChar char="▪"/>
              <a:defRPr>
                <a:solidFill>
                  <a:srgbClr val="FFFFFF"/>
                </a:solidFill>
              </a:defRPr>
            </a:lvl4pPr>
            <a:lvl5pPr marL="2286000" lvl="4" indent="-342900" rtl="0">
              <a:spcBef>
                <a:spcPts val="0"/>
              </a:spcBef>
              <a:spcAft>
                <a:spcPts val="0"/>
              </a:spcAft>
              <a:buClr>
                <a:srgbClr val="FFFFFF"/>
              </a:buClr>
              <a:buSzPts val="1800"/>
              <a:buChar char="▫"/>
              <a:defRPr>
                <a:solidFill>
                  <a:srgbClr val="FFFFFF"/>
                </a:solidFill>
              </a:defRPr>
            </a:lvl5pPr>
            <a:lvl6pPr marL="2743200" lvl="5" indent="-342900" rtl="0">
              <a:spcBef>
                <a:spcPts val="0"/>
              </a:spcBef>
              <a:spcAft>
                <a:spcPts val="0"/>
              </a:spcAft>
              <a:buClr>
                <a:srgbClr val="FFFFFF"/>
              </a:buClr>
              <a:buSzPts val="1800"/>
              <a:buChar char="▪"/>
              <a:defRPr>
                <a:solidFill>
                  <a:srgbClr val="FFFFFF"/>
                </a:solidFill>
              </a:defRPr>
            </a:lvl6pPr>
            <a:lvl7pPr marL="3200400" lvl="6" indent="-342900" rtl="0">
              <a:spcBef>
                <a:spcPts val="0"/>
              </a:spcBef>
              <a:spcAft>
                <a:spcPts val="0"/>
              </a:spcAft>
              <a:buClr>
                <a:srgbClr val="FFFFFF"/>
              </a:buClr>
              <a:buSzPts val="1800"/>
              <a:buChar char="▫"/>
              <a:defRPr>
                <a:solidFill>
                  <a:srgbClr val="FFFFFF"/>
                </a:solidFill>
              </a:defRPr>
            </a:lvl7pPr>
            <a:lvl8pPr marL="3657600" lvl="7" indent="-342900" rtl="0">
              <a:spcBef>
                <a:spcPts val="0"/>
              </a:spcBef>
              <a:spcAft>
                <a:spcPts val="0"/>
              </a:spcAft>
              <a:buClr>
                <a:srgbClr val="FFFFFF"/>
              </a:buClr>
              <a:buSzPts val="1800"/>
              <a:buChar char="▪"/>
              <a:defRPr>
                <a:solidFill>
                  <a:srgbClr val="FFFFFF"/>
                </a:solidFill>
              </a:defRPr>
            </a:lvl8pPr>
            <a:lvl9pPr marL="4114800" lvl="8" indent="-342900" rtl="0">
              <a:spcBef>
                <a:spcPts val="0"/>
              </a:spcBef>
              <a:spcAft>
                <a:spcPts val="0"/>
              </a:spcAft>
              <a:buClr>
                <a:srgbClr val="FFFFFF"/>
              </a:buClr>
              <a:buSzPts val="1800"/>
              <a:buChar char="▫"/>
              <a:defRPr>
                <a:solidFill>
                  <a:srgbClr val="FFFFFF"/>
                </a:solidFill>
              </a:defRPr>
            </a:lvl9pPr>
          </a:lstStyle>
          <a:p>
            <a:endParaRPr/>
          </a:p>
        </p:txBody>
      </p:sp>
      <p:sp>
        <p:nvSpPr>
          <p:cNvPr id="45" name="Shape 45"/>
          <p:cNvSpPr/>
          <p:nvPr/>
        </p:nvSpPr>
        <p:spPr>
          <a:xfrm>
            <a:off x="0" y="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txBox="1">
            <a:spLocks noGrp="1"/>
          </p:cNvSpPr>
          <p:nvPr>
            <p:ph type="sldNum" idx="12"/>
          </p:nvPr>
        </p:nvSpPr>
        <p:spPr>
          <a:xfrm>
            <a:off x="-6000" y="0"/>
            <a:ext cx="548700" cy="536700"/>
          </a:xfrm>
          <a:prstGeom prst="rect">
            <a:avLst/>
          </a:prstGeom>
          <a:noFill/>
          <a:ln>
            <a:noFill/>
          </a:ln>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ird - 2 columns right" preserve="1" userDrawn="1">
  <p:cSld name="1_Third - 2 columns right">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185250" y="790025"/>
            <a:ext cx="2723050" cy="6693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Shape 54"/>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cxnSp>
        <p:nvCxnSpPr>
          <p:cNvPr id="55" name="Shape 55"/>
          <p:cNvCxnSpPr/>
          <p:nvPr/>
        </p:nvCxnSpPr>
        <p:spPr>
          <a:xfrm>
            <a:off x="184837" y="1519975"/>
            <a:ext cx="452400" cy="0"/>
          </a:xfrm>
          <a:prstGeom prst="straightConnector1">
            <a:avLst/>
          </a:prstGeom>
          <a:noFill/>
          <a:ln w="28575" cap="flat" cmpd="sng">
            <a:solidFill>
              <a:srgbClr val="294667"/>
            </a:solidFill>
            <a:prstDash val="solid"/>
            <a:round/>
            <a:headEnd type="none" w="med" len="med"/>
            <a:tailEnd type="none" w="med" len="med"/>
          </a:ln>
        </p:spPr>
      </p:cxnSp>
    </p:spTree>
    <p:extLst>
      <p:ext uri="{BB962C8B-B14F-4D97-AF65-F5344CB8AC3E}">
        <p14:creationId xmlns:p14="http://schemas.microsoft.com/office/powerpoint/2010/main" val="3023422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ird - 2 columns right" preserve="1" userDrawn="1">
  <p:cSld name="1_Third - 2 columns right">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00467C">
              <a:alpha val="86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185250" y="790025"/>
            <a:ext cx="2723050" cy="6693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Shape 54"/>
          <p:cNvSpPr txBox="1">
            <a:spLocks noGrp="1"/>
          </p:cNvSpPr>
          <p:nvPr>
            <p:ph type="sldNum" idx="12"/>
          </p:nvPr>
        </p:nvSpPr>
        <p:spPr>
          <a:xfrm>
            <a:off x="-6000" y="0"/>
            <a:ext cx="548700" cy="536700"/>
          </a:xfrm>
          <a:prstGeom prst="rect">
            <a:avLst/>
          </a:prstGeom>
          <a:solidFill>
            <a:srgbClr val="FFA800"/>
          </a:solidFill>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cxnSp>
        <p:nvCxnSpPr>
          <p:cNvPr id="55" name="Shape 55"/>
          <p:cNvCxnSpPr/>
          <p:nvPr/>
        </p:nvCxnSpPr>
        <p:spPr>
          <a:xfrm>
            <a:off x="184837" y="1519975"/>
            <a:ext cx="452400" cy="0"/>
          </a:xfrm>
          <a:prstGeom prst="straightConnector1">
            <a:avLst/>
          </a:prstGeom>
          <a:noFill/>
          <a:ln w="28575"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169482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1pPr>
            <a:lvl2pPr lvl="1">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2pPr>
            <a:lvl3pPr lvl="2">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3pPr>
            <a:lvl4pPr lvl="3">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4pPr>
            <a:lvl5pPr lvl="4">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5pPr>
            <a:lvl6pPr lvl="5">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6pPr>
            <a:lvl7pPr lvl="6">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7pPr>
            <a:lvl8pPr lvl="7">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8pPr>
            <a:lvl9pPr lvl="8">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1pPr>
            <a:lvl2pPr marL="914400" lvl="1"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2pPr>
            <a:lvl3pPr marL="1371600" lvl="2"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3pPr>
            <a:lvl4pPr marL="1828800" lvl="3"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4pPr>
            <a:lvl5pPr marL="2286000" lvl="4"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5pPr>
            <a:lvl6pPr marL="2743200" lvl="5"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6pPr>
            <a:lvl7pPr marL="3200400" lvl="6"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7pPr>
            <a:lvl8pPr marL="3657600" lvl="7"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8pPr>
            <a:lvl9pPr marL="4114800" lvl="8"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rgbClr val="021028"/>
                </a:solidFill>
                <a:latin typeface="Open Sans"/>
                <a:ea typeface="Open Sans"/>
                <a:cs typeface="Open Sans"/>
                <a:sym typeface="Open Sans"/>
              </a:defRPr>
            </a:lvl1pPr>
            <a:lvl2pPr lvl="1" algn="r">
              <a:buNone/>
              <a:defRPr sz="1300" b="1">
                <a:solidFill>
                  <a:srgbClr val="021028"/>
                </a:solidFill>
                <a:latin typeface="Open Sans"/>
                <a:ea typeface="Open Sans"/>
                <a:cs typeface="Open Sans"/>
                <a:sym typeface="Open Sans"/>
              </a:defRPr>
            </a:lvl2pPr>
            <a:lvl3pPr lvl="2" algn="r">
              <a:buNone/>
              <a:defRPr sz="1300" b="1">
                <a:solidFill>
                  <a:srgbClr val="021028"/>
                </a:solidFill>
                <a:latin typeface="Open Sans"/>
                <a:ea typeface="Open Sans"/>
                <a:cs typeface="Open Sans"/>
                <a:sym typeface="Open Sans"/>
              </a:defRPr>
            </a:lvl3pPr>
            <a:lvl4pPr lvl="3" algn="r">
              <a:buNone/>
              <a:defRPr sz="1300" b="1">
                <a:solidFill>
                  <a:srgbClr val="021028"/>
                </a:solidFill>
                <a:latin typeface="Open Sans"/>
                <a:ea typeface="Open Sans"/>
                <a:cs typeface="Open Sans"/>
                <a:sym typeface="Open Sans"/>
              </a:defRPr>
            </a:lvl4pPr>
            <a:lvl5pPr lvl="4" algn="r">
              <a:buNone/>
              <a:defRPr sz="1300" b="1">
                <a:solidFill>
                  <a:srgbClr val="021028"/>
                </a:solidFill>
                <a:latin typeface="Open Sans"/>
                <a:ea typeface="Open Sans"/>
                <a:cs typeface="Open Sans"/>
                <a:sym typeface="Open Sans"/>
              </a:defRPr>
            </a:lvl5pPr>
            <a:lvl6pPr lvl="5" algn="r">
              <a:buNone/>
              <a:defRPr sz="1300" b="1">
                <a:solidFill>
                  <a:srgbClr val="021028"/>
                </a:solidFill>
                <a:latin typeface="Open Sans"/>
                <a:ea typeface="Open Sans"/>
                <a:cs typeface="Open Sans"/>
                <a:sym typeface="Open Sans"/>
              </a:defRPr>
            </a:lvl6pPr>
            <a:lvl7pPr lvl="6" algn="r">
              <a:buNone/>
              <a:defRPr sz="1300" b="1">
                <a:solidFill>
                  <a:srgbClr val="021028"/>
                </a:solidFill>
                <a:latin typeface="Open Sans"/>
                <a:ea typeface="Open Sans"/>
                <a:cs typeface="Open Sans"/>
                <a:sym typeface="Open Sans"/>
              </a:defRPr>
            </a:lvl7pPr>
            <a:lvl8pPr lvl="7" algn="r">
              <a:buNone/>
              <a:defRPr sz="1300" b="1">
                <a:solidFill>
                  <a:srgbClr val="021028"/>
                </a:solidFill>
                <a:latin typeface="Open Sans"/>
                <a:ea typeface="Open Sans"/>
                <a:cs typeface="Open Sans"/>
                <a:sym typeface="Open Sans"/>
              </a:defRPr>
            </a:lvl8pPr>
            <a:lvl9pPr lvl="8" algn="r">
              <a:buNone/>
              <a:defRPr sz="1300" b="1">
                <a:solidFill>
                  <a:srgbClr val="02102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 id="2147483668" r:id="rId6"/>
    <p:sldLayoutId id="2147483669" r:id="rId7"/>
    <p:sldLayoutId id="2147483671" r:id="rId8"/>
    <p:sldLayoutId id="2147483672" r:id="rId9"/>
    <p:sldLayoutId id="2147483673" r:id="rId10"/>
    <p:sldLayoutId id="2147483674" r:id="rId11"/>
    <p:sldLayoutId id="2147483675" r:id="rId12"/>
    <p:sldLayoutId id="2147483676" r:id="rId13"/>
    <p:sldLayoutId id="2147483677" r:id="rId14"/>
    <p:sldLayoutId id="2147483660" r:id="rId15"/>
    <p:sldLayoutId id="2147483678" r:id="rId1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28.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github.com/MarlonJaraZ/Logica_difus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www.pexels.com/photo/photo-of-a-crowd-238160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042F0C-860D-49A5-9906-3980CA64962D}"/>
              </a:ext>
            </a:extLst>
          </p:cNvPr>
          <p:cNvSpPr txBox="1"/>
          <p:nvPr/>
        </p:nvSpPr>
        <p:spPr>
          <a:xfrm>
            <a:off x="0" y="542309"/>
            <a:ext cx="2932352" cy="369332"/>
          </a:xfrm>
          <a:prstGeom prst="rect">
            <a:avLst/>
          </a:prstGeom>
          <a:noFill/>
        </p:spPr>
        <p:txBody>
          <a:bodyPr wrap="square" lIns="91440" tIns="45720" rIns="91440" bIns="45720" rtlCol="0" anchor="t">
            <a:spAutoFit/>
          </a:bodyPr>
          <a:lstStyle/>
          <a:p>
            <a:pPr algn="ctr"/>
            <a:r>
              <a:rPr lang="es-CO" sz="1800" b="1">
                <a:solidFill>
                  <a:srgbClr val="00467C"/>
                </a:solidFill>
                <a:latin typeface="Times New Roman"/>
                <a:cs typeface="Times New Roman"/>
              </a:rPr>
              <a:t>Sistemas Inteligentes</a:t>
            </a:r>
            <a:endParaRPr lang="es-CO" sz="1800" b="1">
              <a:solidFill>
                <a:srgbClr val="00467C"/>
              </a:solidFill>
              <a:latin typeface="Times New Roman" panose="02020603050405020304" pitchFamily="18" charset="0"/>
              <a:cs typeface="Times New Roman" panose="02020603050405020304" pitchFamily="18" charset="0"/>
            </a:endParaRPr>
          </a:p>
        </p:txBody>
      </p:sp>
      <p:sp>
        <p:nvSpPr>
          <p:cNvPr id="4" name="Shape 103">
            <a:extLst>
              <a:ext uri="{FF2B5EF4-FFF2-40B4-BE49-F238E27FC236}">
                <a16:creationId xmlns:a16="http://schemas.microsoft.com/office/drawing/2014/main" id="{DA4DB95A-38FE-470C-8F98-52200BFA2480}"/>
              </a:ext>
            </a:extLst>
          </p:cNvPr>
          <p:cNvSpPr txBox="1">
            <a:spLocks/>
          </p:cNvSpPr>
          <p:nvPr/>
        </p:nvSpPr>
        <p:spPr>
          <a:xfrm>
            <a:off x="3537369" y="726975"/>
            <a:ext cx="5348561" cy="3435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r>
              <a:rPr lang="es-CO">
                <a:solidFill>
                  <a:srgbClr val="00467C"/>
                </a:solidFill>
              </a:rPr>
              <a:t>Conteo de personas a partir de imágenes. </a:t>
            </a:r>
            <a:br>
              <a:rPr lang="es-CO" sz="2800"/>
            </a:br>
            <a:r>
              <a:rPr lang="es-CO" sz="2800">
                <a:solidFill>
                  <a:schemeClr val="bg1"/>
                </a:solidFill>
              </a:rPr>
              <a:t>Aplicando </a:t>
            </a:r>
            <a:r>
              <a:rPr lang="es-CO" sz="2800" i="1">
                <a:solidFill>
                  <a:schemeClr val="bg1"/>
                </a:solidFill>
              </a:rPr>
              <a:t>ANFIS</a:t>
            </a:r>
            <a:endParaRPr lang="es-CO" sz="2800">
              <a:solidFill>
                <a:schemeClr val="bg1"/>
              </a:solidFill>
            </a:endParaRPr>
          </a:p>
        </p:txBody>
      </p:sp>
      <p:sp>
        <p:nvSpPr>
          <p:cNvPr id="6" name="Shape 103">
            <a:extLst>
              <a:ext uri="{FF2B5EF4-FFF2-40B4-BE49-F238E27FC236}">
                <a16:creationId xmlns:a16="http://schemas.microsoft.com/office/drawing/2014/main" id="{D3172A5D-83C0-4879-93C0-33F8FBD14373}"/>
              </a:ext>
            </a:extLst>
          </p:cNvPr>
          <p:cNvSpPr txBox="1">
            <a:spLocks/>
          </p:cNvSpPr>
          <p:nvPr/>
        </p:nvSpPr>
        <p:spPr>
          <a:xfrm>
            <a:off x="3679324" y="4221258"/>
            <a:ext cx="5286082" cy="8060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r>
              <a:rPr lang="es-CO" sz="1000">
                <a:solidFill>
                  <a:srgbClr val="00467C"/>
                </a:solidFill>
              </a:rPr>
              <a:t>Douglas Jair Castiblanco, Miguel David Benavides Galindo, Jaime Sebastián Rodríguez Camargo, Miguel </a:t>
            </a:r>
            <a:r>
              <a:rPr lang="es-CO" sz="1000" err="1">
                <a:solidFill>
                  <a:srgbClr val="00467C"/>
                </a:solidFill>
              </a:rPr>
              <a:t>Angel</a:t>
            </a:r>
            <a:r>
              <a:rPr lang="es-CO" sz="1000">
                <a:solidFill>
                  <a:srgbClr val="00467C"/>
                </a:solidFill>
              </a:rPr>
              <a:t> Mendez </a:t>
            </a:r>
            <a:r>
              <a:rPr lang="es-CO" sz="1000" err="1">
                <a:solidFill>
                  <a:srgbClr val="00467C"/>
                </a:solidFill>
              </a:rPr>
              <a:t>Hernandez</a:t>
            </a:r>
            <a:r>
              <a:rPr lang="es-CO" sz="1000">
                <a:solidFill>
                  <a:srgbClr val="00467C"/>
                </a:solidFill>
              </a:rPr>
              <a:t>, Marlon Jaramillo Zapata y Christian Fernando Rodríguez </a:t>
            </a:r>
            <a:r>
              <a:rPr lang="es-CO" sz="1000" err="1">
                <a:solidFill>
                  <a:srgbClr val="00467C"/>
                </a:solidFill>
              </a:rPr>
              <a:t>Rodríguez</a:t>
            </a:r>
            <a:r>
              <a:rPr lang="es-CO" sz="1000">
                <a:solidFill>
                  <a:srgbClr val="00467C"/>
                </a:solidFill>
              </a:rPr>
              <a:t>.</a:t>
            </a:r>
          </a:p>
        </p:txBody>
      </p:sp>
    </p:spTree>
    <p:extLst>
      <p:ext uri="{BB962C8B-B14F-4D97-AF65-F5344CB8AC3E}">
        <p14:creationId xmlns:p14="http://schemas.microsoft.com/office/powerpoint/2010/main" val="343451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sp>
        <p:nvSpPr>
          <p:cNvPr id="4" name="TextBox 3">
            <a:extLst>
              <a:ext uri="{FF2B5EF4-FFF2-40B4-BE49-F238E27FC236}">
                <a16:creationId xmlns:a16="http://schemas.microsoft.com/office/drawing/2014/main" id="{A28C6F9B-D32C-4683-B242-536A69C5AD44}"/>
              </a:ext>
            </a:extLst>
          </p:cNvPr>
          <p:cNvSpPr txBox="1"/>
          <p:nvPr/>
        </p:nvSpPr>
        <p:spPr>
          <a:xfrm>
            <a:off x="6322483" y="100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026" name="Picture 2" descr="Ilustración Vectorial Bombilla Con Haces De Luz En Estilo Pop Art. Dibujos  Animados Con Contorno. Aislado En El Fondo Blanco Ilustraciones  Vectoriales, Clip Art Vectorizado Libre De Derechos. Image 82167896.">
            <a:extLst>
              <a:ext uri="{FF2B5EF4-FFF2-40B4-BE49-F238E27FC236}">
                <a16:creationId xmlns:a16="http://schemas.microsoft.com/office/drawing/2014/main" id="{5DA79C86-BE00-3649-9227-99316A454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0433" y="1009650"/>
            <a:ext cx="450344" cy="45034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 Texto, Carta&#10;&#10;Descripción generada automáticamente">
            <a:extLst>
              <a:ext uri="{FF2B5EF4-FFF2-40B4-BE49-F238E27FC236}">
                <a16:creationId xmlns:a16="http://schemas.microsoft.com/office/drawing/2014/main" id="{33F1ED2B-3B7A-884F-9298-EFED7E7C3E79}"/>
              </a:ext>
            </a:extLst>
          </p:cNvPr>
          <p:cNvPicPr>
            <a:picLocks noChangeAspect="1"/>
          </p:cNvPicPr>
          <p:nvPr/>
        </p:nvPicPr>
        <p:blipFill>
          <a:blip r:embed="rId5"/>
          <a:stretch>
            <a:fillRect/>
          </a:stretch>
        </p:blipFill>
        <p:spPr>
          <a:xfrm>
            <a:off x="1251585" y="1471315"/>
            <a:ext cx="7150632" cy="2508647"/>
          </a:xfrm>
          <a:prstGeom prst="rect">
            <a:avLst/>
          </a:prstGeom>
          <a:ln>
            <a:solidFill>
              <a:srgbClr val="294667"/>
            </a:solidFill>
          </a:ln>
        </p:spPr>
      </p:pic>
    </p:spTree>
    <p:extLst>
      <p:ext uri="{BB962C8B-B14F-4D97-AF65-F5344CB8AC3E}">
        <p14:creationId xmlns:p14="http://schemas.microsoft.com/office/powerpoint/2010/main" val="27655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185249" y="856284"/>
            <a:ext cx="2723050" cy="669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err="1"/>
              <a:t>Objetivo</a:t>
            </a:r>
            <a:endParaRPr sz="2400"/>
          </a:p>
        </p:txBody>
      </p:sp>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sp>
        <p:nvSpPr>
          <p:cNvPr id="9" name="Shape 146"/>
          <p:cNvSpPr txBox="1">
            <a:spLocks/>
          </p:cNvSpPr>
          <p:nvPr/>
        </p:nvSpPr>
        <p:spPr>
          <a:xfrm>
            <a:off x="185249" y="1795045"/>
            <a:ext cx="2497536" cy="1779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CO">
                <a:solidFill>
                  <a:schemeClr val="bg1"/>
                </a:solidFill>
              </a:rPr>
              <a:t>Generar una aplicación para mejorar la precisión de la evaluación de la confiablidad de software basados en el modelo ANFIS.</a:t>
            </a:r>
          </a:p>
          <a:p>
            <a:pPr algn="just"/>
            <a:r>
              <a:rPr lang="es-CO">
                <a:solidFill>
                  <a:schemeClr val="bg1"/>
                </a:solidFill>
              </a:rPr>
              <a:t> </a:t>
            </a:r>
          </a:p>
        </p:txBody>
      </p:sp>
      <p:sp>
        <p:nvSpPr>
          <p:cNvPr id="4" name="TextBox 3">
            <a:extLst>
              <a:ext uri="{FF2B5EF4-FFF2-40B4-BE49-F238E27FC236}">
                <a16:creationId xmlns:a16="http://schemas.microsoft.com/office/drawing/2014/main" id="{A28C6F9B-D32C-4683-B242-536A69C5AD44}"/>
              </a:ext>
            </a:extLst>
          </p:cNvPr>
          <p:cNvSpPr txBox="1"/>
          <p:nvPr/>
        </p:nvSpPr>
        <p:spPr>
          <a:xfrm>
            <a:off x="6367441" y="103704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2" name="Shape 213">
            <a:extLst>
              <a:ext uri="{FF2B5EF4-FFF2-40B4-BE49-F238E27FC236}">
                <a16:creationId xmlns:a16="http://schemas.microsoft.com/office/drawing/2014/main" id="{0BB66E6A-148D-334F-ACD1-58ED015CB43F}"/>
              </a:ext>
            </a:extLst>
          </p:cNvPr>
          <p:cNvSpPr txBox="1">
            <a:spLocks/>
          </p:cNvSpPr>
          <p:nvPr/>
        </p:nvSpPr>
        <p:spPr>
          <a:xfrm>
            <a:off x="3276345" y="1062983"/>
            <a:ext cx="2084795" cy="462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chemeClr val="bg1"/>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CO" sz="2000">
                <a:solidFill>
                  <a:schemeClr val="tx1"/>
                </a:solidFill>
              </a:rPr>
              <a:t>Puntos Claves</a:t>
            </a:r>
          </a:p>
        </p:txBody>
      </p:sp>
      <p:sp>
        <p:nvSpPr>
          <p:cNvPr id="13" name="Shape 146">
            <a:extLst>
              <a:ext uri="{FF2B5EF4-FFF2-40B4-BE49-F238E27FC236}">
                <a16:creationId xmlns:a16="http://schemas.microsoft.com/office/drawing/2014/main" id="{A76A8504-9B9E-DF4B-B880-3954D667A9CF}"/>
              </a:ext>
            </a:extLst>
          </p:cNvPr>
          <p:cNvSpPr txBox="1">
            <a:spLocks/>
          </p:cNvSpPr>
          <p:nvPr/>
        </p:nvSpPr>
        <p:spPr>
          <a:xfrm>
            <a:off x="3276345" y="1703521"/>
            <a:ext cx="5281636" cy="27703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spcBef>
                <a:spcPts val="600"/>
              </a:spcBef>
              <a:buClr>
                <a:srgbClr val="FFA800"/>
              </a:buClr>
              <a:buSzPts val="1800"/>
            </a:pPr>
            <a:r>
              <a:rPr lang="es-CO" b="1"/>
              <a:t>1. </a:t>
            </a:r>
            <a:r>
              <a:rPr lang="es-CO"/>
              <a:t>Dado que la complejidad de los sistemas de software ha venido aumentando, también el número de líneas de código que estos poseen se ha visto impactado con un crecimiento considerable.</a:t>
            </a:r>
          </a:p>
          <a:p>
            <a:pPr marL="114300" algn="just">
              <a:spcBef>
                <a:spcPts val="600"/>
              </a:spcBef>
              <a:buClr>
                <a:srgbClr val="FFA800"/>
              </a:buClr>
              <a:buSzPts val="1800"/>
            </a:pPr>
            <a:r>
              <a:rPr lang="es-CO"/>
              <a:t>2. Cada vez es más difícil garantizar la confiablidad de software que se requiere </a:t>
            </a:r>
          </a:p>
          <a:p>
            <a:pPr marL="114300" algn="just">
              <a:spcBef>
                <a:spcPts val="600"/>
              </a:spcBef>
              <a:buClr>
                <a:srgbClr val="FFA800"/>
              </a:buClr>
              <a:buSzPts val="1800"/>
            </a:pPr>
            <a:r>
              <a:rPr lang="es-CO" sz="1600"/>
              <a:t>3. </a:t>
            </a:r>
            <a:r>
              <a:rPr lang="es-CO"/>
              <a:t>El modelo usa los datos de conteos de defectos en cada mil líneas de código de un proyecto de software como variables de entrada y el objetivo es obtener la variable de salida de confiabilidad de software.</a:t>
            </a:r>
            <a:endParaRPr lang="es-CO" sz="1600"/>
          </a:p>
        </p:txBody>
      </p:sp>
    </p:spTree>
    <p:extLst>
      <p:ext uri="{BB962C8B-B14F-4D97-AF65-F5344CB8AC3E}">
        <p14:creationId xmlns:p14="http://schemas.microsoft.com/office/powerpoint/2010/main" val="291329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a:t>
            </a:fld>
            <a:endParaRPr/>
          </a:p>
        </p:txBody>
      </p:sp>
      <p:sp>
        <p:nvSpPr>
          <p:cNvPr id="4" name="TextBox 3">
            <a:extLst>
              <a:ext uri="{FF2B5EF4-FFF2-40B4-BE49-F238E27FC236}">
                <a16:creationId xmlns:a16="http://schemas.microsoft.com/office/drawing/2014/main" id="{A28C6F9B-D32C-4683-B242-536A69C5AD44}"/>
              </a:ext>
            </a:extLst>
          </p:cNvPr>
          <p:cNvSpPr txBox="1"/>
          <p:nvPr/>
        </p:nvSpPr>
        <p:spPr>
          <a:xfrm>
            <a:off x="6367441" y="103704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2" name="Shape 213">
            <a:extLst>
              <a:ext uri="{FF2B5EF4-FFF2-40B4-BE49-F238E27FC236}">
                <a16:creationId xmlns:a16="http://schemas.microsoft.com/office/drawing/2014/main" id="{0BB66E6A-148D-334F-ACD1-58ED015CB43F}"/>
              </a:ext>
            </a:extLst>
          </p:cNvPr>
          <p:cNvSpPr txBox="1">
            <a:spLocks/>
          </p:cNvSpPr>
          <p:nvPr/>
        </p:nvSpPr>
        <p:spPr>
          <a:xfrm>
            <a:off x="3311219" y="466683"/>
            <a:ext cx="2723050" cy="53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chemeClr val="bg1"/>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CO" sz="2000">
                <a:solidFill>
                  <a:schemeClr val="tx1"/>
                </a:solidFill>
              </a:rPr>
              <a:t>Resultados</a:t>
            </a:r>
          </a:p>
        </p:txBody>
      </p:sp>
      <p:sp>
        <p:nvSpPr>
          <p:cNvPr id="13" name="Shape 146">
            <a:extLst>
              <a:ext uri="{FF2B5EF4-FFF2-40B4-BE49-F238E27FC236}">
                <a16:creationId xmlns:a16="http://schemas.microsoft.com/office/drawing/2014/main" id="{A76A8504-9B9E-DF4B-B880-3954D667A9CF}"/>
              </a:ext>
            </a:extLst>
          </p:cNvPr>
          <p:cNvSpPr txBox="1">
            <a:spLocks/>
          </p:cNvSpPr>
          <p:nvPr/>
        </p:nvSpPr>
        <p:spPr>
          <a:xfrm>
            <a:off x="2998068" y="879669"/>
            <a:ext cx="5231532" cy="1051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00050" indent="-285750" algn="just">
              <a:spcBef>
                <a:spcPts val="600"/>
              </a:spcBef>
              <a:buClr>
                <a:srgbClr val="FFA800"/>
              </a:buClr>
              <a:buSzPts val="1800"/>
              <a:buFont typeface="Arial" panose="020B0604020202020204" pitchFamily="34" charset="0"/>
              <a:buChar char="•"/>
            </a:pPr>
            <a:r>
              <a:rPr lang="es-CO"/>
              <a:t>También se implementó una red neuronal con función de base radial (RBF) y se compararon los resultados del rendimiento a partir del RMSE. </a:t>
            </a:r>
            <a:endParaRPr lang="es-CO" sz="1600"/>
          </a:p>
        </p:txBody>
      </p:sp>
      <p:sp>
        <p:nvSpPr>
          <p:cNvPr id="14" name="Shape 146">
            <a:extLst>
              <a:ext uri="{FF2B5EF4-FFF2-40B4-BE49-F238E27FC236}">
                <a16:creationId xmlns:a16="http://schemas.microsoft.com/office/drawing/2014/main" id="{944A253F-425C-0F41-98D9-C9F5D779015C}"/>
              </a:ext>
            </a:extLst>
          </p:cNvPr>
          <p:cNvSpPr txBox="1">
            <a:spLocks/>
          </p:cNvSpPr>
          <p:nvPr/>
        </p:nvSpPr>
        <p:spPr>
          <a:xfrm>
            <a:off x="156904" y="1642562"/>
            <a:ext cx="2474850" cy="27993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spcBef>
                <a:spcPts val="600"/>
              </a:spcBef>
              <a:buClr>
                <a:srgbClr val="FFA800"/>
              </a:buClr>
              <a:buSzPts val="1800"/>
            </a:pPr>
            <a:r>
              <a:rPr lang="es-CO">
                <a:solidFill>
                  <a:schemeClr val="bg1"/>
                </a:solidFill>
              </a:rPr>
              <a:t>La predicción de la confiablidad de software del modelo ANFIS tienen mejores rendimientos en comparación  a los realizados por la red neuronal RBF, además la velocidad de entrenamiento del modelo ANFIS es mayor que la del modelo en comparación</a:t>
            </a:r>
            <a:r>
              <a:rPr lang="es-CO" sz="1600">
                <a:solidFill>
                  <a:schemeClr val="bg1"/>
                </a:solidFill>
              </a:rPr>
              <a:t> </a:t>
            </a:r>
          </a:p>
        </p:txBody>
      </p:sp>
      <p:pic>
        <p:nvPicPr>
          <p:cNvPr id="9" name="Imagen 8" descr="Tabla&#10;&#10;Descripción generada automáticamente">
            <a:extLst>
              <a:ext uri="{FF2B5EF4-FFF2-40B4-BE49-F238E27FC236}">
                <a16:creationId xmlns:a16="http://schemas.microsoft.com/office/drawing/2014/main" id="{A23FE387-FFE1-214B-B8B3-63300B27B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8688" y="1866000"/>
            <a:ext cx="4796593" cy="2575897"/>
          </a:xfrm>
          <a:prstGeom prst="rect">
            <a:avLst/>
          </a:prstGeom>
        </p:spPr>
      </p:pic>
      <p:sp>
        <p:nvSpPr>
          <p:cNvPr id="5" name="Rectángulo 4">
            <a:extLst>
              <a:ext uri="{FF2B5EF4-FFF2-40B4-BE49-F238E27FC236}">
                <a16:creationId xmlns:a16="http://schemas.microsoft.com/office/drawing/2014/main" id="{FE456105-0401-F44D-B3B8-611428417B65}"/>
              </a:ext>
            </a:extLst>
          </p:cNvPr>
          <p:cNvSpPr/>
          <p:nvPr/>
        </p:nvSpPr>
        <p:spPr>
          <a:xfrm>
            <a:off x="5926985" y="1806957"/>
            <a:ext cx="1212851" cy="26349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hape 213">
            <a:extLst>
              <a:ext uri="{FF2B5EF4-FFF2-40B4-BE49-F238E27FC236}">
                <a16:creationId xmlns:a16="http://schemas.microsoft.com/office/drawing/2014/main" id="{C342143C-FC46-7140-B7A4-5430F2E30667}"/>
              </a:ext>
            </a:extLst>
          </p:cNvPr>
          <p:cNvSpPr txBox="1">
            <a:spLocks noGrp="1"/>
          </p:cNvSpPr>
          <p:nvPr>
            <p:ph type="title"/>
          </p:nvPr>
        </p:nvSpPr>
        <p:spPr>
          <a:xfrm>
            <a:off x="144250" y="895042"/>
            <a:ext cx="2723050" cy="669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err="1"/>
              <a:t>Conclusión</a:t>
            </a:r>
            <a:endParaRPr sz="2400"/>
          </a:p>
        </p:txBody>
      </p:sp>
    </p:spTree>
    <p:extLst>
      <p:ext uri="{BB962C8B-B14F-4D97-AF65-F5344CB8AC3E}">
        <p14:creationId xmlns:p14="http://schemas.microsoft.com/office/powerpoint/2010/main" val="56114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43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Solución del Problema</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Metodología</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48945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800"/>
              <a:t>Proceso de solución</a:t>
            </a:r>
            <a:endParaRPr sz="2800"/>
          </a:p>
        </p:txBody>
      </p:sp>
      <p:sp>
        <p:nvSpPr>
          <p:cNvPr id="253" name="Shape 25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a:t>
            </a:fld>
            <a:endParaRPr/>
          </a:p>
        </p:txBody>
      </p:sp>
      <p:cxnSp>
        <p:nvCxnSpPr>
          <p:cNvPr id="254" name="Shape 254"/>
          <p:cNvCxnSpPr>
            <a:endCxn id="255" idx="0"/>
          </p:cNvCxnSpPr>
          <p:nvPr/>
        </p:nvCxnSpPr>
        <p:spPr>
          <a:xfrm>
            <a:off x="6100763" y="0"/>
            <a:ext cx="6889" cy="386987"/>
          </a:xfrm>
          <a:prstGeom prst="straightConnector1">
            <a:avLst/>
          </a:prstGeom>
          <a:noFill/>
          <a:ln w="19050" cap="flat" cmpd="sng">
            <a:solidFill>
              <a:srgbClr val="FFA800"/>
            </a:solidFill>
            <a:prstDash val="solid"/>
            <a:round/>
            <a:headEnd type="none" w="med" len="med"/>
            <a:tailEnd type="diamond" w="med" len="med"/>
          </a:ln>
        </p:spPr>
      </p:cxnSp>
      <p:cxnSp>
        <p:nvCxnSpPr>
          <p:cNvPr id="258" name="Shape 258"/>
          <p:cNvCxnSpPr>
            <a:stCxn id="24" idx="2"/>
            <a:endCxn id="60" idx="0"/>
          </p:cNvCxnSpPr>
          <p:nvPr/>
        </p:nvCxnSpPr>
        <p:spPr>
          <a:xfrm>
            <a:off x="6097069" y="3563216"/>
            <a:ext cx="1" cy="499024"/>
          </a:xfrm>
          <a:prstGeom prst="straightConnector1">
            <a:avLst/>
          </a:prstGeom>
          <a:noFill/>
          <a:ln w="19050" cap="flat" cmpd="sng">
            <a:solidFill>
              <a:srgbClr val="FFA800"/>
            </a:solidFill>
            <a:prstDash val="solid"/>
            <a:round/>
            <a:headEnd type="diamond" w="med" len="med"/>
            <a:tailEnd type="diamond" w="med" len="med"/>
          </a:ln>
        </p:spPr>
      </p:cxnSp>
      <p:cxnSp>
        <p:nvCxnSpPr>
          <p:cNvPr id="260" name="Shape 260"/>
          <p:cNvCxnSpPr>
            <a:stCxn id="23" idx="2"/>
            <a:endCxn id="24" idx="0"/>
          </p:cNvCxnSpPr>
          <p:nvPr/>
        </p:nvCxnSpPr>
        <p:spPr>
          <a:xfrm>
            <a:off x="6097069" y="2612549"/>
            <a:ext cx="0" cy="472167"/>
          </a:xfrm>
          <a:prstGeom prst="straightConnector1">
            <a:avLst/>
          </a:prstGeom>
          <a:noFill/>
          <a:ln w="19050" cap="flat" cmpd="sng">
            <a:solidFill>
              <a:srgbClr val="FFA800"/>
            </a:solidFill>
            <a:prstDash val="solid"/>
            <a:round/>
            <a:headEnd type="diamond" w="med" len="med"/>
            <a:tailEnd type="diamond" w="med" len="med"/>
          </a:ln>
        </p:spPr>
      </p:cxnSp>
      <p:sp>
        <p:nvSpPr>
          <p:cNvPr id="255" name="Shape 255"/>
          <p:cNvSpPr txBox="1"/>
          <p:nvPr/>
        </p:nvSpPr>
        <p:spPr>
          <a:xfrm>
            <a:off x="4085389" y="386987"/>
            <a:ext cx="4044526" cy="658417"/>
          </a:xfrm>
          <a:prstGeom prst="rect">
            <a:avLst/>
          </a:prstGeom>
          <a:noFill/>
          <a:ln>
            <a:noFill/>
          </a:ln>
        </p:spPr>
        <p:txBody>
          <a:bodyPr spcFirstLastPara="1" wrap="square" lIns="91425" tIns="91425" rIns="91425" bIns="91425" anchor="t" anchorCtr="0">
            <a:noAutofit/>
          </a:bodyPr>
          <a:lstStyle/>
          <a:p>
            <a:pPr algn="ctr"/>
            <a:r>
              <a:rPr lang="en" sz="1800" b="1" err="1">
                <a:solidFill>
                  <a:srgbClr val="FFFFFF"/>
                </a:solidFill>
                <a:latin typeface="Open Sans"/>
                <a:ea typeface="Open Sans"/>
                <a:cs typeface="Open Sans"/>
                <a:sym typeface="Open Sans"/>
              </a:rPr>
              <a:t>Obtención</a:t>
            </a:r>
            <a:r>
              <a:rPr lang="en" sz="1800" b="1">
                <a:solidFill>
                  <a:srgbClr val="FFFFFF"/>
                </a:solidFill>
                <a:latin typeface="Open Sans"/>
                <a:ea typeface="Open Sans"/>
                <a:cs typeface="Open Sans"/>
                <a:sym typeface="Open Sans"/>
              </a:rPr>
              <a:t> y pre-</a:t>
            </a:r>
            <a:r>
              <a:rPr lang="en" sz="1800" b="1" err="1">
                <a:solidFill>
                  <a:srgbClr val="FFFFFF"/>
                </a:solidFill>
                <a:latin typeface="Open Sans"/>
                <a:ea typeface="Open Sans"/>
                <a:cs typeface="Open Sans"/>
                <a:sym typeface="Open Sans"/>
              </a:rPr>
              <a:t>procesamiento</a:t>
            </a:r>
            <a:r>
              <a:rPr lang="en" sz="1800" b="1">
                <a:solidFill>
                  <a:srgbClr val="FFFFFF"/>
                </a:solidFill>
                <a:latin typeface="Open Sans"/>
                <a:ea typeface="Open Sans"/>
                <a:cs typeface="Open Sans"/>
                <a:sym typeface="Open Sans"/>
              </a:rPr>
              <a:t> de </a:t>
            </a:r>
            <a:r>
              <a:rPr lang="en" sz="1800" b="1" err="1">
                <a:solidFill>
                  <a:srgbClr val="FFFFFF"/>
                </a:solidFill>
                <a:latin typeface="Open Sans"/>
                <a:ea typeface="Open Sans"/>
                <a:cs typeface="Open Sans"/>
                <a:sym typeface="Open Sans"/>
              </a:rPr>
              <a:t>datos</a:t>
            </a:r>
            <a:endParaRPr lang="en" sz="1800" b="1" err="1">
              <a:solidFill>
                <a:srgbClr val="FFFFFF"/>
              </a:solidFill>
              <a:latin typeface="Open Sans"/>
              <a:ea typeface="Open Sans"/>
              <a:cs typeface="Open Sans"/>
            </a:endParaRPr>
          </a:p>
        </p:txBody>
      </p:sp>
      <p:sp>
        <p:nvSpPr>
          <p:cNvPr id="60" name="Shape 259"/>
          <p:cNvSpPr txBox="1"/>
          <p:nvPr/>
        </p:nvSpPr>
        <p:spPr>
          <a:xfrm>
            <a:off x="3951505" y="4062240"/>
            <a:ext cx="429113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Medición de resultados</a:t>
            </a:r>
            <a:endParaRPr sz="1800" b="1">
              <a:solidFill>
                <a:srgbClr val="FFFFFF"/>
              </a:solidFill>
              <a:latin typeface="Open Sans"/>
              <a:ea typeface="Open Sans"/>
              <a:cs typeface="Open Sans"/>
              <a:sym typeface="Open Sans"/>
            </a:endParaRPr>
          </a:p>
        </p:txBody>
      </p:sp>
      <p:sp>
        <p:nvSpPr>
          <p:cNvPr id="23" name="Shape 259"/>
          <p:cNvSpPr txBox="1"/>
          <p:nvPr/>
        </p:nvSpPr>
        <p:spPr>
          <a:xfrm>
            <a:off x="3663431" y="2134049"/>
            <a:ext cx="4867275"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Parametros ANFIS </a:t>
            </a:r>
            <a:endParaRPr sz="1800" b="1">
              <a:solidFill>
                <a:srgbClr val="FFFFFF"/>
              </a:solidFill>
              <a:latin typeface="Open Sans"/>
              <a:ea typeface="Open Sans"/>
              <a:cs typeface="Open Sans"/>
              <a:sym typeface="Open Sans"/>
            </a:endParaRPr>
          </a:p>
        </p:txBody>
      </p:sp>
      <p:sp>
        <p:nvSpPr>
          <p:cNvPr id="24" name="Shape 257"/>
          <p:cNvSpPr txBox="1"/>
          <p:nvPr/>
        </p:nvSpPr>
        <p:spPr>
          <a:xfrm>
            <a:off x="3765349" y="3084716"/>
            <a:ext cx="466344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Entrenamiento y Aplicación ANFIS</a:t>
            </a:r>
            <a:endParaRPr sz="1800" b="1">
              <a:solidFill>
                <a:srgbClr val="FFFFFF"/>
              </a:solidFill>
              <a:latin typeface="Open Sans"/>
              <a:ea typeface="Open Sans"/>
              <a:cs typeface="Open Sans"/>
              <a:sym typeface="Open Sans"/>
            </a:endParaRPr>
          </a:p>
        </p:txBody>
      </p:sp>
      <p:cxnSp>
        <p:nvCxnSpPr>
          <p:cNvPr id="14" name="Shape 254"/>
          <p:cNvCxnSpPr>
            <a:endCxn id="60" idx="2"/>
          </p:cNvCxnSpPr>
          <p:nvPr/>
        </p:nvCxnSpPr>
        <p:spPr>
          <a:xfrm flipH="1" flipV="1">
            <a:off x="6097070" y="4540740"/>
            <a:ext cx="3693" cy="602760"/>
          </a:xfrm>
          <a:prstGeom prst="straightConnector1">
            <a:avLst/>
          </a:prstGeom>
          <a:noFill/>
          <a:ln w="19050" cap="flat" cmpd="sng">
            <a:solidFill>
              <a:srgbClr val="FFA800"/>
            </a:solidFill>
            <a:prstDash val="solid"/>
            <a:round/>
            <a:headEnd type="none" w="med" len="med"/>
            <a:tailEnd type="diamond" w="med" len="med"/>
          </a:ln>
        </p:spPr>
      </p:cxnSp>
      <p:cxnSp>
        <p:nvCxnSpPr>
          <p:cNvPr id="15" name="Shape 260"/>
          <p:cNvCxnSpPr>
            <a:stCxn id="16" idx="2"/>
            <a:endCxn id="23" idx="0"/>
          </p:cNvCxnSpPr>
          <p:nvPr/>
        </p:nvCxnSpPr>
        <p:spPr>
          <a:xfrm flipH="1">
            <a:off x="6097069" y="1700775"/>
            <a:ext cx="3694" cy="433274"/>
          </a:xfrm>
          <a:prstGeom prst="straightConnector1">
            <a:avLst/>
          </a:prstGeom>
          <a:noFill/>
          <a:ln w="19050" cap="flat" cmpd="sng">
            <a:solidFill>
              <a:srgbClr val="FFA800"/>
            </a:solidFill>
            <a:prstDash val="solid"/>
            <a:round/>
            <a:headEnd type="diamond" w="med" len="med"/>
            <a:tailEnd type="diamond" w="med" len="med"/>
          </a:ln>
        </p:spPr>
      </p:cxnSp>
      <p:sp>
        <p:nvSpPr>
          <p:cNvPr id="16" name="Shape 255"/>
          <p:cNvSpPr txBox="1"/>
          <p:nvPr/>
        </p:nvSpPr>
        <p:spPr>
          <a:xfrm>
            <a:off x="4089083" y="1222275"/>
            <a:ext cx="4023360" cy="478500"/>
          </a:xfrm>
          <a:prstGeom prst="rect">
            <a:avLst/>
          </a:prstGeom>
          <a:noFill/>
          <a:ln>
            <a:noFill/>
          </a:ln>
        </p:spPr>
        <p:txBody>
          <a:bodyPr spcFirstLastPara="1" wrap="square" lIns="91425" tIns="91425" rIns="91425" bIns="91425" anchor="t" anchorCtr="0">
            <a:noAutofit/>
          </a:bodyPr>
          <a:lstStyle/>
          <a:p>
            <a:pPr algn="ctr"/>
            <a:r>
              <a:rPr lang="en" sz="1800" b="1">
                <a:solidFill>
                  <a:srgbClr val="FFFFFF"/>
                </a:solidFill>
                <a:latin typeface="Open Sans"/>
                <a:ea typeface="Open Sans"/>
                <a:cs typeface="Open Sans"/>
                <a:sym typeface="Open Sans"/>
              </a:rPr>
              <a:t>Definición de entradas y salidas</a:t>
            </a:r>
            <a:endParaRPr lang="en" sz="1800" b="1">
              <a:solidFill>
                <a:srgbClr val="FFFFFF"/>
              </a:solidFill>
              <a:latin typeface="Open Sans"/>
              <a:ea typeface="Open Sans"/>
              <a:cs typeface="Open Sans"/>
            </a:endParaRPr>
          </a:p>
        </p:txBody>
      </p:sp>
      <p:cxnSp>
        <p:nvCxnSpPr>
          <p:cNvPr id="22" name="Shape 260"/>
          <p:cNvCxnSpPr>
            <a:stCxn id="255" idx="2"/>
            <a:endCxn id="16" idx="0"/>
          </p:cNvCxnSpPr>
          <p:nvPr/>
        </p:nvCxnSpPr>
        <p:spPr>
          <a:xfrm flipH="1">
            <a:off x="6100763" y="1045404"/>
            <a:ext cx="6889" cy="176871"/>
          </a:xfrm>
          <a:prstGeom prst="straightConnector1">
            <a:avLst/>
          </a:prstGeom>
          <a:noFill/>
          <a:ln w="19050" cap="flat" cmpd="sng">
            <a:solidFill>
              <a:srgbClr val="FFA800"/>
            </a:solidFill>
            <a:prstDash val="solid"/>
            <a:round/>
            <a:headEnd type="diamond" w="med" len="med"/>
            <a:tailEnd type="diamond"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723828" y="701270"/>
            <a:ext cx="3692400" cy="768900"/>
          </a:xfrm>
          <a:prstGeom prst="rect">
            <a:avLst/>
          </a:prstGeom>
        </p:spPr>
        <p:txBody>
          <a:bodyPr spcFirstLastPara="1" wrap="square" lIns="91425" tIns="91425" rIns="91425" bIns="91425" anchor="b" anchorCtr="0">
            <a:noAutofit/>
          </a:bodyPr>
          <a:lstStyle/>
          <a:p>
            <a:r>
              <a:rPr lang="en" sz="2000" err="1">
                <a:solidFill>
                  <a:schemeClr val="bg1"/>
                </a:solidFill>
              </a:rPr>
              <a:t>Obtención</a:t>
            </a:r>
            <a:r>
              <a:rPr lang="en" sz="2000">
                <a:solidFill>
                  <a:schemeClr val="bg1"/>
                </a:solidFill>
              </a:rPr>
              <a:t> y pre-</a:t>
            </a:r>
            <a:r>
              <a:rPr lang="en" sz="2000" err="1">
                <a:solidFill>
                  <a:schemeClr val="bg1"/>
                </a:solidFill>
              </a:rPr>
              <a:t>procesamiento</a:t>
            </a:r>
            <a:r>
              <a:rPr lang="en" sz="2000">
                <a:solidFill>
                  <a:schemeClr val="bg1"/>
                </a:solidFill>
              </a:rPr>
              <a:t> de </a:t>
            </a:r>
            <a:r>
              <a:rPr lang="en" sz="2000" err="1">
                <a:solidFill>
                  <a:schemeClr val="bg1"/>
                </a:solidFill>
              </a:rPr>
              <a:t>datos</a:t>
            </a:r>
          </a:p>
        </p:txBody>
      </p:sp>
      <p:sp>
        <p:nvSpPr>
          <p:cNvPr id="186" name="Shape 186"/>
          <p:cNvSpPr txBox="1">
            <a:spLocks noGrp="1"/>
          </p:cNvSpPr>
          <p:nvPr>
            <p:ph type="body" idx="1"/>
          </p:nvPr>
        </p:nvSpPr>
        <p:spPr>
          <a:xfrm>
            <a:off x="4723828" y="1592721"/>
            <a:ext cx="3692400" cy="3340800"/>
          </a:xfrm>
          <a:prstGeom prst="rect">
            <a:avLst/>
          </a:prstGeom>
        </p:spPr>
        <p:txBody>
          <a:bodyPr spcFirstLastPara="1" wrap="square" lIns="91425" tIns="91425" rIns="91425" bIns="91425" anchor="t" anchorCtr="0">
            <a:noAutofit/>
          </a:bodyPr>
          <a:lstStyle/>
          <a:p>
            <a:pPr marL="285750" indent="-285750"/>
            <a:r>
              <a:rPr lang="es-CO"/>
              <a:t>Recolección de datos Mall </a:t>
            </a:r>
            <a:r>
              <a:rPr lang="es-CO" err="1"/>
              <a:t>dataset</a:t>
            </a:r>
            <a:r>
              <a:rPr lang="es-CO"/>
              <a:t>.</a:t>
            </a:r>
          </a:p>
          <a:p>
            <a:pPr marL="285750" indent="-285750"/>
            <a:r>
              <a:rPr lang="es-CO"/>
              <a:t>Reducción de dimensiones y tamaño de la imagen.</a:t>
            </a:r>
          </a:p>
          <a:p>
            <a:pPr marL="285750" indent="-285750"/>
            <a:r>
              <a:rPr lang="es-CO"/>
              <a:t>Transformación  de cada matriz en una “matriz de una sola fila” </a:t>
            </a:r>
          </a:p>
          <a:p>
            <a:pPr marL="285750" indent="-285750"/>
            <a:r>
              <a:rPr lang="es-CO"/>
              <a:t>Agregar el valor de salida en la ultima columna.</a:t>
            </a:r>
          </a:p>
        </p:txBody>
      </p:sp>
      <p:sp>
        <p:nvSpPr>
          <p:cNvPr id="187" name="Shape 187"/>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15</a:t>
            </a:fld>
            <a:endParaRPr>
              <a:solidFill>
                <a:srgbClr val="294667"/>
              </a:solidFill>
            </a:endParaRPr>
          </a:p>
        </p:txBody>
      </p:sp>
      <p:pic>
        <p:nvPicPr>
          <p:cNvPr id="3" name="Picture 3" descr="Chart, histogram&#10;&#10;Description automatically generated">
            <a:extLst>
              <a:ext uri="{FF2B5EF4-FFF2-40B4-BE49-F238E27FC236}">
                <a16:creationId xmlns:a16="http://schemas.microsoft.com/office/drawing/2014/main" id="{1EA2C53A-AB0C-4C08-A662-A005FEAC3B1C}"/>
              </a:ext>
            </a:extLst>
          </p:cNvPr>
          <p:cNvPicPr>
            <a:picLocks noChangeAspect="1"/>
          </p:cNvPicPr>
          <p:nvPr/>
        </p:nvPicPr>
        <p:blipFill>
          <a:blip r:embed="rId4"/>
          <a:stretch>
            <a:fillRect/>
          </a:stretch>
        </p:blipFill>
        <p:spPr>
          <a:xfrm>
            <a:off x="1930400" y="1981184"/>
            <a:ext cx="2425700" cy="1678550"/>
          </a:xfrm>
          <a:prstGeom prst="rect">
            <a:avLst/>
          </a:prstGeom>
        </p:spPr>
      </p:pic>
      <p:pic>
        <p:nvPicPr>
          <p:cNvPr id="4" name="Picture 4">
            <a:extLst>
              <a:ext uri="{FF2B5EF4-FFF2-40B4-BE49-F238E27FC236}">
                <a16:creationId xmlns:a16="http://schemas.microsoft.com/office/drawing/2014/main" id="{5BE4FC88-6C84-4C7E-915F-5094D692C990}"/>
              </a:ext>
            </a:extLst>
          </p:cNvPr>
          <p:cNvPicPr>
            <a:picLocks noChangeAspect="1"/>
          </p:cNvPicPr>
          <p:nvPr/>
        </p:nvPicPr>
        <p:blipFill>
          <a:blip r:embed="rId5"/>
          <a:stretch>
            <a:fillRect/>
          </a:stretch>
        </p:blipFill>
        <p:spPr>
          <a:xfrm>
            <a:off x="514351" y="3371850"/>
            <a:ext cx="1330779" cy="1330779"/>
          </a:xfrm>
          <a:prstGeom prst="rect">
            <a:avLst/>
          </a:prstGeom>
        </p:spPr>
      </p:pic>
      <p:pic>
        <p:nvPicPr>
          <p:cNvPr id="5" name="Picture 5">
            <a:extLst>
              <a:ext uri="{FF2B5EF4-FFF2-40B4-BE49-F238E27FC236}">
                <a16:creationId xmlns:a16="http://schemas.microsoft.com/office/drawing/2014/main" id="{FB344AD5-D2DE-4F40-BF96-86114376D6C3}"/>
              </a:ext>
            </a:extLst>
          </p:cNvPr>
          <p:cNvPicPr>
            <a:picLocks noChangeAspect="1"/>
          </p:cNvPicPr>
          <p:nvPr/>
        </p:nvPicPr>
        <p:blipFill>
          <a:blip r:embed="rId6"/>
          <a:stretch>
            <a:fillRect/>
          </a:stretch>
        </p:blipFill>
        <p:spPr>
          <a:xfrm>
            <a:off x="514350" y="1991480"/>
            <a:ext cx="1330778" cy="1380979"/>
          </a:xfrm>
          <a:prstGeom prst="rect">
            <a:avLst/>
          </a:prstGeom>
        </p:spPr>
      </p:pic>
      <p:pic>
        <p:nvPicPr>
          <p:cNvPr id="6" name="Picture 6" descr="A picture containing text, floor, walking, sidewalk&#10;&#10;Description automatically generated">
            <a:extLst>
              <a:ext uri="{FF2B5EF4-FFF2-40B4-BE49-F238E27FC236}">
                <a16:creationId xmlns:a16="http://schemas.microsoft.com/office/drawing/2014/main" id="{A4D3D6E4-8FEF-48DE-825D-4330B56C2C13}"/>
              </a:ext>
            </a:extLst>
          </p:cNvPr>
          <p:cNvPicPr>
            <a:picLocks noChangeAspect="1"/>
          </p:cNvPicPr>
          <p:nvPr/>
        </p:nvPicPr>
        <p:blipFill>
          <a:blip r:embed="rId7"/>
          <a:stretch>
            <a:fillRect/>
          </a:stretch>
        </p:blipFill>
        <p:spPr>
          <a:xfrm>
            <a:off x="514350" y="645523"/>
            <a:ext cx="1314452" cy="13378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err="1"/>
              <a:t>Definición</a:t>
            </a:r>
            <a:r>
              <a:rPr lang="en" sz="2400"/>
              <a:t> de Entradas</a:t>
            </a:r>
            <a:endParaRPr sz="2400"/>
          </a:p>
        </p:txBody>
      </p:sp>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sp>
        <p:nvSpPr>
          <p:cNvPr id="9" name="Shape 146"/>
          <p:cNvSpPr txBox="1">
            <a:spLocks/>
          </p:cNvSpPr>
          <p:nvPr/>
        </p:nvSpPr>
        <p:spPr>
          <a:xfrm>
            <a:off x="100490" y="1799270"/>
            <a:ext cx="2724789" cy="24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 entrada es una representación matricial del tamaño de la imagen</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Representación continua positiva</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Las dimensiones de la matriz son definidas por el tamaño de la imagen.</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El pixel toma el valor de 0 a 255.</a:t>
            </a:r>
            <a:endParaRPr lang="es-ES">
              <a:solidFill>
                <a:schemeClr val="bg1"/>
              </a:solidFill>
              <a:latin typeface="Open Sans"/>
              <a:ea typeface="Open Sans"/>
              <a:cs typeface="Open Sans"/>
            </a:endParaRPr>
          </a:p>
        </p:txBody>
      </p:sp>
      <p:sp>
        <p:nvSpPr>
          <p:cNvPr id="11" name="Shape 146"/>
          <p:cNvSpPr txBox="1">
            <a:spLocks/>
          </p:cNvSpPr>
          <p:nvPr/>
        </p:nvSpPr>
        <p:spPr>
          <a:xfrm>
            <a:off x="4602480" y="2859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Cámaras de un centro comercial</a:t>
            </a:r>
          </a:p>
        </p:txBody>
      </p:sp>
      <p:sp>
        <p:nvSpPr>
          <p:cNvPr id="4" name="TextBox 3">
            <a:extLst>
              <a:ext uri="{FF2B5EF4-FFF2-40B4-BE49-F238E27FC236}">
                <a16:creationId xmlns:a16="http://schemas.microsoft.com/office/drawing/2014/main" id="{A28C6F9B-D32C-4683-B242-536A69C5AD44}"/>
              </a:ext>
            </a:extLst>
          </p:cNvPr>
          <p:cNvSpPr txBox="1"/>
          <p:nvPr/>
        </p:nvSpPr>
        <p:spPr>
          <a:xfrm>
            <a:off x="6322483" y="100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hape 146">
            <a:extLst>
              <a:ext uri="{FF2B5EF4-FFF2-40B4-BE49-F238E27FC236}">
                <a16:creationId xmlns:a16="http://schemas.microsoft.com/office/drawing/2014/main" id="{D2D2E9E8-D01D-49D6-BFA0-6BD6F7C9A6D4}"/>
              </a:ext>
            </a:extLst>
          </p:cNvPr>
          <p:cNvSpPr txBox="1">
            <a:spLocks/>
          </p:cNvSpPr>
          <p:nvPr/>
        </p:nvSpPr>
        <p:spPr>
          <a:xfrm>
            <a:off x="5925397" y="1460711"/>
            <a:ext cx="2938357" cy="1189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a:solidFill>
                  <a:srgbClr val="00467C"/>
                </a:solidFill>
              </a:rPr>
              <a:t>Las imágenes de nuestro problema son de 480x640.</a:t>
            </a:r>
          </a:p>
        </p:txBody>
      </p:sp>
      <p:sp>
        <p:nvSpPr>
          <p:cNvPr id="19" name="Shape 146">
            <a:extLst>
              <a:ext uri="{FF2B5EF4-FFF2-40B4-BE49-F238E27FC236}">
                <a16:creationId xmlns:a16="http://schemas.microsoft.com/office/drawing/2014/main" id="{4D4EFA82-98FF-4F1C-AFD2-E12638381EDD}"/>
              </a:ext>
            </a:extLst>
          </p:cNvPr>
          <p:cNvSpPr txBox="1">
            <a:spLocks/>
          </p:cNvSpPr>
          <p:nvPr/>
        </p:nvSpPr>
        <p:spPr>
          <a:xfrm>
            <a:off x="4602480" y="3069378"/>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Ejemplo de Entrada</a:t>
            </a:r>
          </a:p>
        </p:txBody>
      </p:sp>
      <p:pic>
        <p:nvPicPr>
          <p:cNvPr id="2" name="Picture 4" descr="A picture containing text, indoor&#10;&#10;Description automatically generated">
            <a:extLst>
              <a:ext uri="{FF2B5EF4-FFF2-40B4-BE49-F238E27FC236}">
                <a16:creationId xmlns:a16="http://schemas.microsoft.com/office/drawing/2014/main" id="{AB5363E8-8B5F-473E-8D0E-BD6BC2FF885E}"/>
              </a:ext>
            </a:extLst>
          </p:cNvPr>
          <p:cNvPicPr>
            <a:picLocks noChangeAspect="1"/>
          </p:cNvPicPr>
          <p:nvPr/>
        </p:nvPicPr>
        <p:blipFill>
          <a:blip r:embed="rId4"/>
          <a:stretch>
            <a:fillRect/>
          </a:stretch>
        </p:blipFill>
        <p:spPr>
          <a:xfrm>
            <a:off x="3418946" y="850371"/>
            <a:ext cx="2581275" cy="2066925"/>
          </a:xfrm>
          <a:prstGeom prst="rect">
            <a:avLst/>
          </a:prstGeom>
        </p:spPr>
      </p:pic>
      <p:pic>
        <p:nvPicPr>
          <p:cNvPr id="5" name="Picture 5" descr="Diagram&#10;&#10;Description automatically generated">
            <a:extLst>
              <a:ext uri="{FF2B5EF4-FFF2-40B4-BE49-F238E27FC236}">
                <a16:creationId xmlns:a16="http://schemas.microsoft.com/office/drawing/2014/main" id="{4906F39F-24F1-4094-94E9-78127A93986D}"/>
              </a:ext>
            </a:extLst>
          </p:cNvPr>
          <p:cNvPicPr>
            <a:picLocks noChangeAspect="1"/>
          </p:cNvPicPr>
          <p:nvPr/>
        </p:nvPicPr>
        <p:blipFill>
          <a:blip r:embed="rId5"/>
          <a:stretch>
            <a:fillRect/>
          </a:stretch>
        </p:blipFill>
        <p:spPr>
          <a:xfrm>
            <a:off x="4438650" y="3633399"/>
            <a:ext cx="3177116" cy="1337451"/>
          </a:xfrm>
          <a:prstGeom prst="rect">
            <a:avLst/>
          </a:prstGeom>
        </p:spPr>
      </p:pic>
    </p:spTree>
    <p:extLst>
      <p:ext uri="{BB962C8B-B14F-4D97-AF65-F5344CB8AC3E}">
        <p14:creationId xmlns:p14="http://schemas.microsoft.com/office/powerpoint/2010/main" val="1138191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a:t>Definición de salidas</a:t>
            </a:r>
            <a:endParaRPr sz="2400"/>
          </a:p>
        </p:txBody>
      </p:sp>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a:t>
            </a:fld>
            <a:endParaRPr/>
          </a:p>
        </p:txBody>
      </p:sp>
      <p:sp>
        <p:nvSpPr>
          <p:cNvPr id="9" name="Shape 146"/>
          <p:cNvSpPr txBox="1">
            <a:spLocks/>
          </p:cNvSpPr>
          <p:nvPr/>
        </p:nvSpPr>
        <p:spPr>
          <a:xfrm>
            <a:off x="100490" y="1799270"/>
            <a:ext cx="2724789" cy="24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 salida puede tener formas de entre 0 a infinito positivo.</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Representación continua positiva.</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Cada salida se compara con el valor real de la multitud </a:t>
            </a:r>
            <a:r>
              <a:rPr lang="es-ES" err="1">
                <a:solidFill>
                  <a:schemeClr val="bg1"/>
                </a:solidFill>
                <a:latin typeface="Open Sans"/>
                <a:ea typeface="Open Sans"/>
                <a:cs typeface="Open Sans"/>
                <a:sym typeface="Open Sans"/>
              </a:rPr>
              <a:t>taggeada</a:t>
            </a:r>
            <a:r>
              <a:rPr lang="es-ES">
                <a:solidFill>
                  <a:schemeClr val="bg1"/>
                </a:solidFill>
                <a:latin typeface="Open Sans"/>
                <a:ea typeface="Open Sans"/>
                <a:cs typeface="Open Sans"/>
                <a:sym typeface="Open Sans"/>
              </a:rPr>
              <a:t> de la foto.</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Se toman como aciertos aquellos registros que coincidan.</a:t>
            </a:r>
            <a:endParaRPr lang="es-ES">
              <a:solidFill>
                <a:schemeClr val="bg1"/>
              </a:solidFill>
              <a:latin typeface="Open Sans"/>
              <a:ea typeface="Open Sans"/>
              <a:cs typeface="Open Sans"/>
            </a:endParaRPr>
          </a:p>
        </p:txBody>
      </p:sp>
      <p:sp>
        <p:nvSpPr>
          <p:cNvPr id="11" name="Shape 146"/>
          <p:cNvSpPr txBox="1">
            <a:spLocks/>
          </p:cNvSpPr>
          <p:nvPr/>
        </p:nvSpPr>
        <p:spPr>
          <a:xfrm>
            <a:off x="4602480" y="2859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Cámaras de un centro comercial</a:t>
            </a:r>
          </a:p>
        </p:txBody>
      </p:sp>
      <p:pic>
        <p:nvPicPr>
          <p:cNvPr id="3" name="Picture 3" descr="A picture containing text, old, different&#10;&#10;Description automatically generated">
            <a:extLst>
              <a:ext uri="{FF2B5EF4-FFF2-40B4-BE49-F238E27FC236}">
                <a16:creationId xmlns:a16="http://schemas.microsoft.com/office/drawing/2014/main" id="{273014B0-0356-4E50-98C1-7E8280987AF0}"/>
              </a:ext>
            </a:extLst>
          </p:cNvPr>
          <p:cNvPicPr>
            <a:picLocks noChangeAspect="1"/>
          </p:cNvPicPr>
          <p:nvPr/>
        </p:nvPicPr>
        <p:blipFill>
          <a:blip r:embed="rId4"/>
          <a:stretch>
            <a:fillRect/>
          </a:stretch>
        </p:blipFill>
        <p:spPr>
          <a:xfrm>
            <a:off x="3401484" y="912422"/>
            <a:ext cx="2743200" cy="2048656"/>
          </a:xfrm>
          <a:prstGeom prst="rect">
            <a:avLst/>
          </a:prstGeom>
        </p:spPr>
      </p:pic>
      <p:sp>
        <p:nvSpPr>
          <p:cNvPr id="4" name="TextBox 3">
            <a:extLst>
              <a:ext uri="{FF2B5EF4-FFF2-40B4-BE49-F238E27FC236}">
                <a16:creationId xmlns:a16="http://schemas.microsoft.com/office/drawing/2014/main" id="{A28C6F9B-D32C-4683-B242-536A69C5AD44}"/>
              </a:ext>
            </a:extLst>
          </p:cNvPr>
          <p:cNvSpPr txBox="1"/>
          <p:nvPr/>
        </p:nvSpPr>
        <p:spPr>
          <a:xfrm>
            <a:off x="6322483" y="100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hape 146">
            <a:extLst>
              <a:ext uri="{FF2B5EF4-FFF2-40B4-BE49-F238E27FC236}">
                <a16:creationId xmlns:a16="http://schemas.microsoft.com/office/drawing/2014/main" id="{D2D2E9E8-D01D-49D6-BFA0-6BD6F7C9A6D4}"/>
              </a:ext>
            </a:extLst>
          </p:cNvPr>
          <p:cNvSpPr txBox="1">
            <a:spLocks/>
          </p:cNvSpPr>
          <p:nvPr/>
        </p:nvSpPr>
        <p:spPr>
          <a:xfrm>
            <a:off x="6295813" y="963294"/>
            <a:ext cx="2938357" cy="1983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a:solidFill>
                  <a:srgbClr val="00467C"/>
                </a:solidFill>
              </a:rPr>
              <a:t>Cada imagen tiene asociada un </a:t>
            </a:r>
            <a:r>
              <a:rPr lang="es-CO" err="1">
                <a:solidFill>
                  <a:srgbClr val="00467C"/>
                </a:solidFill>
              </a:rPr>
              <a:t>label</a:t>
            </a:r>
            <a:r>
              <a:rPr lang="es-CO">
                <a:solidFill>
                  <a:srgbClr val="00467C"/>
                </a:solidFill>
              </a:rPr>
              <a:t> que representan la cantidad de personas que están en la imagen, esto para poder generar el modelo que pueda calcular esto para imágenes futuras</a:t>
            </a:r>
          </a:p>
        </p:txBody>
      </p:sp>
      <p:graphicFrame>
        <p:nvGraphicFramePr>
          <p:cNvPr id="15" name="Table 15">
            <a:extLst>
              <a:ext uri="{FF2B5EF4-FFF2-40B4-BE49-F238E27FC236}">
                <a16:creationId xmlns:a16="http://schemas.microsoft.com/office/drawing/2014/main" id="{27ADC70C-1F26-4392-B517-555167749670}"/>
              </a:ext>
            </a:extLst>
          </p:cNvPr>
          <p:cNvGraphicFramePr>
            <a:graphicFrameLocks noGrp="1"/>
          </p:cNvGraphicFramePr>
          <p:nvPr>
            <p:extLst>
              <p:ext uri="{D42A27DB-BD31-4B8C-83A1-F6EECF244321}">
                <p14:modId xmlns:p14="http://schemas.microsoft.com/office/powerpoint/2010/main" val="545206131"/>
              </p:ext>
            </p:extLst>
          </p:nvPr>
        </p:nvGraphicFramePr>
        <p:xfrm>
          <a:off x="3525097" y="3855043"/>
          <a:ext cx="5120640" cy="741680"/>
        </p:xfrm>
        <a:graphic>
          <a:graphicData uri="http://schemas.openxmlformats.org/drawingml/2006/table">
            <a:tbl>
              <a:tblPr firstRow="1" bandRow="1">
                <a:tableStyleId>{CEF043F6-B114-4F1C-B375-6C528A3E8B89}</a:tableStyleId>
              </a:tblPr>
              <a:tblGrid>
                <a:gridCol w="1706880">
                  <a:extLst>
                    <a:ext uri="{9D8B030D-6E8A-4147-A177-3AD203B41FA5}">
                      <a16:colId xmlns:a16="http://schemas.microsoft.com/office/drawing/2014/main" val="1044115374"/>
                    </a:ext>
                  </a:extLst>
                </a:gridCol>
                <a:gridCol w="1706880">
                  <a:extLst>
                    <a:ext uri="{9D8B030D-6E8A-4147-A177-3AD203B41FA5}">
                      <a16:colId xmlns:a16="http://schemas.microsoft.com/office/drawing/2014/main" val="2874386333"/>
                    </a:ext>
                  </a:extLst>
                </a:gridCol>
                <a:gridCol w="1706880">
                  <a:extLst>
                    <a:ext uri="{9D8B030D-6E8A-4147-A177-3AD203B41FA5}">
                      <a16:colId xmlns:a16="http://schemas.microsoft.com/office/drawing/2014/main" val="4288048904"/>
                    </a:ext>
                  </a:extLst>
                </a:gridCol>
              </a:tblGrid>
              <a:tr h="370840">
                <a:tc>
                  <a:txBody>
                    <a:bodyPr/>
                    <a:lstStyle/>
                    <a:p>
                      <a:pPr algn="ctr"/>
                      <a:r>
                        <a:rPr lang="en-US"/>
                        <a:t>Salida del </a:t>
                      </a:r>
                      <a:r>
                        <a:rPr lang="en-US" err="1"/>
                        <a:t>modelo</a:t>
                      </a:r>
                      <a:endParaRPr lang="en-US"/>
                    </a:p>
                  </a:txBody>
                  <a:tcPr/>
                </a:tc>
                <a:tc>
                  <a:txBody>
                    <a:bodyPr/>
                    <a:lstStyle/>
                    <a:p>
                      <a:pPr algn="ctr"/>
                      <a:r>
                        <a:rPr lang="en-US"/>
                        <a:t>Salida real</a:t>
                      </a:r>
                    </a:p>
                  </a:txBody>
                  <a:tcPr/>
                </a:tc>
                <a:tc>
                  <a:txBody>
                    <a:bodyPr/>
                    <a:lstStyle/>
                    <a:p>
                      <a:pPr algn="ctr"/>
                      <a:r>
                        <a:rPr lang="en-US"/>
                        <a:t>Error</a:t>
                      </a:r>
                    </a:p>
                  </a:txBody>
                  <a:tcPr/>
                </a:tc>
                <a:extLst>
                  <a:ext uri="{0D108BD9-81ED-4DB2-BD59-A6C34878D82A}">
                    <a16:rowId xmlns:a16="http://schemas.microsoft.com/office/drawing/2014/main" val="87119627"/>
                  </a:ext>
                </a:extLst>
              </a:tr>
              <a:tr h="370840">
                <a:tc>
                  <a:txBody>
                    <a:bodyPr/>
                    <a:lstStyle/>
                    <a:p>
                      <a:pPr algn="ctr"/>
                      <a:r>
                        <a:rPr lang="en-US"/>
                        <a:t>23</a:t>
                      </a:r>
                    </a:p>
                  </a:txBody>
                  <a:tcPr/>
                </a:tc>
                <a:tc>
                  <a:txBody>
                    <a:bodyPr/>
                    <a:lstStyle/>
                    <a:p>
                      <a:pPr algn="ctr"/>
                      <a:r>
                        <a:rPr lang="en-US"/>
                        <a:t>26</a:t>
                      </a:r>
                    </a:p>
                  </a:txBody>
                  <a:tcPr/>
                </a:tc>
                <a:tc>
                  <a:txBody>
                    <a:bodyPr/>
                    <a:lstStyle/>
                    <a:p>
                      <a:pPr algn="ctr"/>
                      <a:r>
                        <a:rPr lang="en-US"/>
                        <a:t>3</a:t>
                      </a:r>
                    </a:p>
                  </a:txBody>
                  <a:tcPr/>
                </a:tc>
                <a:extLst>
                  <a:ext uri="{0D108BD9-81ED-4DB2-BD59-A6C34878D82A}">
                    <a16:rowId xmlns:a16="http://schemas.microsoft.com/office/drawing/2014/main" val="412441365"/>
                  </a:ext>
                </a:extLst>
              </a:tr>
            </a:tbl>
          </a:graphicData>
        </a:graphic>
      </p:graphicFrame>
      <p:sp>
        <p:nvSpPr>
          <p:cNvPr id="19" name="Shape 146">
            <a:extLst>
              <a:ext uri="{FF2B5EF4-FFF2-40B4-BE49-F238E27FC236}">
                <a16:creationId xmlns:a16="http://schemas.microsoft.com/office/drawing/2014/main" id="{4D4EFA82-98FF-4F1C-AFD2-E12638381EDD}"/>
              </a:ext>
            </a:extLst>
          </p:cNvPr>
          <p:cNvSpPr txBox="1">
            <a:spLocks/>
          </p:cNvSpPr>
          <p:nvPr/>
        </p:nvSpPr>
        <p:spPr>
          <a:xfrm>
            <a:off x="4602480" y="31434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Ejemplo de salida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4000" r="34000"/>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994225" y="327876"/>
            <a:ext cx="3797350" cy="768900"/>
          </a:xfrm>
          <a:prstGeom prst="rect">
            <a:avLst/>
          </a:prstGeom>
        </p:spPr>
        <p:txBody>
          <a:bodyPr spcFirstLastPara="1" wrap="square" lIns="91425" tIns="91425" rIns="91425" bIns="91425" anchor="b" anchorCtr="0">
            <a:noAutofit/>
          </a:bodyPr>
          <a:lstStyle/>
          <a:p>
            <a:r>
              <a:rPr lang="es-CO" sz="2000"/>
              <a:t>ANFIS (Adaptive Neuro </a:t>
            </a:r>
            <a:r>
              <a:rPr lang="es-CO" sz="2000" err="1"/>
              <a:t>Fuzzy</a:t>
            </a:r>
            <a:r>
              <a:rPr lang="es-CO" sz="2000"/>
              <a:t> </a:t>
            </a:r>
            <a:r>
              <a:rPr lang="es-CO" sz="2000" err="1"/>
              <a:t>Inference</a:t>
            </a:r>
            <a:r>
              <a:rPr lang="es-CO" sz="2000"/>
              <a:t> </a:t>
            </a:r>
            <a:r>
              <a:rPr lang="es-CO" sz="2000" err="1"/>
              <a:t>System</a:t>
            </a:r>
            <a:r>
              <a:rPr lang="es-CO" sz="2000"/>
              <a:t>) </a:t>
            </a:r>
          </a:p>
        </p:txBody>
      </p:sp>
      <p:sp>
        <p:nvSpPr>
          <p:cNvPr id="146" name="Shape 146"/>
          <p:cNvSpPr txBox="1">
            <a:spLocks noGrp="1"/>
          </p:cNvSpPr>
          <p:nvPr>
            <p:ph type="body" idx="1"/>
          </p:nvPr>
        </p:nvSpPr>
        <p:spPr>
          <a:xfrm>
            <a:off x="4994225" y="1383384"/>
            <a:ext cx="4020235" cy="3340800"/>
          </a:xfrm>
          <a:prstGeom prst="rect">
            <a:avLst/>
          </a:prstGeom>
          <a:noFill/>
          <a:ln>
            <a:noFill/>
          </a:ln>
        </p:spPr>
        <p:txBody>
          <a:bodyPr spcFirstLastPara="1" wrap="square" lIns="91425" tIns="91425" rIns="91425" bIns="91425" anchor="t" anchorCtr="0">
            <a:noAutofit/>
          </a:bodyPr>
          <a:lstStyle/>
          <a:p>
            <a:r>
              <a:rPr lang="es-ES" sz="1600">
                <a:sym typeface="Arial"/>
              </a:rPr>
              <a:t>Hibrido de una red neuronal y un sistema difuso</a:t>
            </a:r>
            <a:r>
              <a:rPr lang="es-CO" sz="1600">
                <a:sym typeface="Arial"/>
              </a:rPr>
              <a:t>.</a:t>
            </a:r>
          </a:p>
          <a:p>
            <a:r>
              <a:rPr lang="es-CO" sz="1600">
                <a:sym typeface="Arial"/>
              </a:rPr>
              <a:t>Compuesta por Capas:</a:t>
            </a:r>
          </a:p>
          <a:p>
            <a:pPr marL="114300" indent="0">
              <a:buNone/>
            </a:pPr>
            <a:r>
              <a:rPr lang="en-US" sz="1600">
                <a:sym typeface="Arial"/>
              </a:rPr>
              <a:t>1. Fuzzy Layer</a:t>
            </a:r>
          </a:p>
          <a:p>
            <a:pPr marL="114300" indent="0">
              <a:buNone/>
            </a:pPr>
            <a:r>
              <a:rPr lang="en-US" sz="1600">
                <a:sym typeface="Arial"/>
              </a:rPr>
              <a:t>2. Rule Layer</a:t>
            </a:r>
          </a:p>
          <a:p>
            <a:pPr marL="114300" indent="0">
              <a:buNone/>
            </a:pPr>
            <a:r>
              <a:rPr lang="en-US" sz="1600">
                <a:sym typeface="Arial"/>
              </a:rPr>
              <a:t>3. Normalization Layer</a:t>
            </a:r>
          </a:p>
          <a:p>
            <a:pPr marL="114300" indent="0">
              <a:buNone/>
            </a:pPr>
            <a:r>
              <a:rPr lang="en-US" sz="1600">
                <a:sym typeface="Arial"/>
              </a:rPr>
              <a:t>4. </a:t>
            </a:r>
            <a:r>
              <a:rPr lang="en-US" sz="1600" err="1">
                <a:sym typeface="Arial"/>
              </a:rPr>
              <a:t>Deffuzification</a:t>
            </a:r>
            <a:r>
              <a:rPr lang="en-US" sz="1600">
                <a:sym typeface="Arial"/>
              </a:rPr>
              <a:t> Layer</a:t>
            </a:r>
          </a:p>
          <a:p>
            <a:pPr marL="114300" indent="0">
              <a:buNone/>
            </a:pPr>
            <a:r>
              <a:rPr lang="en-US" sz="1600">
                <a:sym typeface="Arial"/>
              </a:rPr>
              <a:t>5. Summation Layer</a:t>
            </a:r>
          </a:p>
          <a:p>
            <a:r>
              <a:rPr lang="en-US" sz="1600">
                <a:sym typeface="Arial"/>
              </a:rPr>
              <a:t>Se garantiza la </a:t>
            </a:r>
            <a:r>
              <a:rPr lang="en-US" sz="1600" err="1">
                <a:sym typeface="Arial"/>
              </a:rPr>
              <a:t>predicción</a:t>
            </a:r>
            <a:r>
              <a:rPr lang="en-US" sz="1600">
                <a:sym typeface="Arial"/>
              </a:rPr>
              <a:t> con </a:t>
            </a:r>
            <a:r>
              <a:rPr lang="en-US" sz="1600" err="1">
                <a:sym typeface="Arial"/>
              </a:rPr>
              <a:t>el</a:t>
            </a:r>
            <a:r>
              <a:rPr lang="en-US" sz="1600">
                <a:sym typeface="Arial"/>
              </a:rPr>
              <a:t> </a:t>
            </a:r>
            <a:r>
              <a:rPr lang="en-US" sz="1600" err="1">
                <a:sym typeface="Arial"/>
              </a:rPr>
              <a:t>cálculo</a:t>
            </a:r>
            <a:r>
              <a:rPr lang="en-US" sz="1600">
                <a:sym typeface="Arial"/>
              </a:rPr>
              <a:t> de </a:t>
            </a:r>
            <a:r>
              <a:rPr lang="en-US" sz="1600" err="1">
                <a:sym typeface="Arial"/>
              </a:rPr>
              <a:t>errores</a:t>
            </a:r>
            <a:r>
              <a:rPr lang="en-US" sz="1600">
                <a:sym typeface="Arial"/>
              </a:rPr>
              <a:t> </a:t>
            </a:r>
            <a:r>
              <a:rPr lang="en-US" sz="1600" err="1">
                <a:sym typeface="Arial"/>
              </a:rPr>
              <a:t>residuales</a:t>
            </a:r>
            <a:r>
              <a:rPr lang="en-US" sz="1600">
                <a:sym typeface="Arial"/>
              </a:rPr>
              <a:t>, error </a:t>
            </a:r>
            <a:r>
              <a:rPr lang="en-US" sz="1600" err="1">
                <a:sym typeface="Arial"/>
              </a:rPr>
              <a:t>cuadratico</a:t>
            </a:r>
            <a:r>
              <a:rPr lang="en-US" sz="1600">
                <a:sym typeface="Arial"/>
              </a:rPr>
              <a:t> medio y </a:t>
            </a:r>
            <a:r>
              <a:rPr lang="en-US" sz="1600" err="1">
                <a:sym typeface="Arial"/>
              </a:rPr>
              <a:t>desviación</a:t>
            </a:r>
            <a:r>
              <a:rPr lang="en-US" sz="1600">
                <a:sym typeface="Arial"/>
              </a:rPr>
              <a:t> </a:t>
            </a:r>
            <a:r>
              <a:rPr lang="en-US" sz="1600" err="1">
                <a:sym typeface="Arial"/>
              </a:rPr>
              <a:t>estandar</a:t>
            </a:r>
            <a:r>
              <a:rPr lang="en-US" sz="1600">
                <a:sym typeface="Arial"/>
              </a:rPr>
              <a:t> del </a:t>
            </a:r>
            <a:r>
              <a:rPr lang="en-US" sz="1600" err="1">
                <a:sym typeface="Arial"/>
              </a:rPr>
              <a:t>pronóstico</a:t>
            </a:r>
            <a:r>
              <a:rPr lang="en-US" sz="1600">
                <a:sym typeface="Arial"/>
              </a:rPr>
              <a:t>.</a:t>
            </a:r>
          </a:p>
          <a:p>
            <a:endParaRPr lang="es-CO" sz="1600">
              <a:sym typeface="Arial"/>
            </a:endParaRPr>
          </a:p>
        </p:txBody>
      </p:sp>
      <p:sp>
        <p:nvSpPr>
          <p:cNvPr id="153" name="Shape 15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18</a:t>
            </a:fld>
            <a:endParaRPr/>
          </a:p>
        </p:txBody>
      </p:sp>
      <p:pic>
        <p:nvPicPr>
          <p:cNvPr id="7" name="Imagen 6" descr="Diagrama, Dibujo de ingeniería&#10;&#10;Descripción generada automáticamente">
            <a:extLst>
              <a:ext uri="{FF2B5EF4-FFF2-40B4-BE49-F238E27FC236}">
                <a16:creationId xmlns:a16="http://schemas.microsoft.com/office/drawing/2014/main" id="{48BD19F4-4B3B-4291-AAB4-D8AB961B7DC8}"/>
              </a:ext>
            </a:extLst>
          </p:cNvPr>
          <p:cNvPicPr>
            <a:picLocks noChangeAspect="1"/>
          </p:cNvPicPr>
          <p:nvPr/>
        </p:nvPicPr>
        <p:blipFill>
          <a:blip r:embed="rId4"/>
          <a:stretch>
            <a:fillRect/>
          </a:stretch>
        </p:blipFill>
        <p:spPr>
          <a:xfrm>
            <a:off x="268350" y="1474824"/>
            <a:ext cx="3960000" cy="2193851"/>
          </a:xfrm>
          <a:prstGeom prst="rect">
            <a:avLst/>
          </a:prstGeom>
        </p:spPr>
      </p:pic>
      <p:sp>
        <p:nvSpPr>
          <p:cNvPr id="8" name="CuadroTexto 7">
            <a:extLst>
              <a:ext uri="{FF2B5EF4-FFF2-40B4-BE49-F238E27FC236}">
                <a16:creationId xmlns:a16="http://schemas.microsoft.com/office/drawing/2014/main" id="{368B50D3-9408-4207-8242-ECA8EEBBE60D}"/>
              </a:ext>
            </a:extLst>
          </p:cNvPr>
          <p:cNvSpPr txBox="1"/>
          <p:nvPr/>
        </p:nvSpPr>
        <p:spPr>
          <a:xfrm>
            <a:off x="90854" y="4874155"/>
            <a:ext cx="4575436" cy="200055"/>
          </a:xfrm>
          <a:prstGeom prst="rect">
            <a:avLst/>
          </a:prstGeom>
          <a:noFill/>
        </p:spPr>
        <p:txBody>
          <a:bodyPr wrap="square">
            <a:spAutoFit/>
          </a:bodyPr>
          <a:lstStyle/>
          <a:p>
            <a:r>
              <a:rPr lang="es-CO" sz="700">
                <a:solidFill>
                  <a:schemeClr val="bg1"/>
                </a:solidFill>
              </a:rPr>
              <a:t>Extraído de : </a:t>
            </a:r>
            <a:r>
              <a:rPr lang="es-CO" sz="700" err="1">
                <a:solidFill>
                  <a:schemeClr val="bg1"/>
                </a:solidFill>
              </a:rPr>
              <a:t>Karaboga</a:t>
            </a:r>
            <a:r>
              <a:rPr lang="es-CO" sz="700">
                <a:solidFill>
                  <a:schemeClr val="bg1"/>
                </a:solidFill>
              </a:rPr>
              <a:t>, D., </a:t>
            </a:r>
            <a:r>
              <a:rPr lang="es-CO" sz="700" err="1">
                <a:solidFill>
                  <a:schemeClr val="bg1"/>
                </a:solidFill>
              </a:rPr>
              <a:t>Kaya</a:t>
            </a:r>
            <a:r>
              <a:rPr lang="es-CO" sz="700">
                <a:solidFill>
                  <a:schemeClr val="bg1"/>
                </a:solidFill>
              </a:rPr>
              <a:t>, E. Adaptive </a:t>
            </a:r>
            <a:r>
              <a:rPr lang="es-CO" sz="700" err="1">
                <a:solidFill>
                  <a:schemeClr val="bg1"/>
                </a:solidFill>
              </a:rPr>
              <a:t>network</a:t>
            </a:r>
            <a:r>
              <a:rPr lang="es-CO" sz="700">
                <a:solidFill>
                  <a:schemeClr val="bg1"/>
                </a:solidFill>
              </a:rPr>
              <a:t> </a:t>
            </a:r>
            <a:r>
              <a:rPr lang="es-CO" sz="700" err="1">
                <a:solidFill>
                  <a:schemeClr val="bg1"/>
                </a:solidFill>
              </a:rPr>
              <a:t>based</a:t>
            </a:r>
            <a:r>
              <a:rPr lang="es-CO" sz="700">
                <a:solidFill>
                  <a:schemeClr val="bg1"/>
                </a:solidFill>
              </a:rPr>
              <a:t> </a:t>
            </a:r>
            <a:r>
              <a:rPr lang="es-CO" sz="700" err="1">
                <a:solidFill>
                  <a:schemeClr val="bg1"/>
                </a:solidFill>
              </a:rPr>
              <a:t>fuzzy</a:t>
            </a:r>
            <a:r>
              <a:rPr lang="es-CO" sz="700">
                <a:solidFill>
                  <a:schemeClr val="bg1"/>
                </a:solidFill>
              </a:rPr>
              <a:t> </a:t>
            </a:r>
            <a:r>
              <a:rPr lang="es-CO" sz="700" err="1">
                <a:solidFill>
                  <a:schemeClr val="bg1"/>
                </a:solidFill>
              </a:rPr>
              <a:t>inference</a:t>
            </a:r>
            <a:r>
              <a:rPr lang="es-CO" sz="700">
                <a:solidFill>
                  <a:schemeClr val="bg1"/>
                </a:solidFill>
              </a:rPr>
              <a:t> </a:t>
            </a:r>
            <a:r>
              <a:rPr lang="es-CO" sz="700" err="1">
                <a:solidFill>
                  <a:schemeClr val="bg1"/>
                </a:solidFill>
              </a:rPr>
              <a:t>system</a:t>
            </a:r>
            <a:r>
              <a:rPr lang="es-CO" sz="700">
                <a:solidFill>
                  <a:schemeClr val="bg1"/>
                </a:solidFill>
              </a:rPr>
              <a:t> </a:t>
            </a:r>
          </a:p>
        </p:txBody>
      </p:sp>
    </p:spTree>
    <p:extLst>
      <p:ext uri="{BB962C8B-B14F-4D97-AF65-F5344CB8AC3E}">
        <p14:creationId xmlns:p14="http://schemas.microsoft.com/office/powerpoint/2010/main" val="100999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41000" b="-3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Herramientas de implementación</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Software y repositorio</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45651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800"/>
              <a:t>Agenda</a:t>
            </a:r>
            <a:endParaRPr sz="2800"/>
          </a:p>
        </p:txBody>
      </p:sp>
      <p:sp>
        <p:nvSpPr>
          <p:cNvPr id="208" name="Shape 20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25" name="Marcador de texto 1"/>
          <p:cNvSpPr txBox="1">
            <a:spLocks/>
          </p:cNvSpPr>
          <p:nvPr/>
        </p:nvSpPr>
        <p:spPr>
          <a:xfrm>
            <a:off x="3317825" y="927883"/>
            <a:ext cx="4180255" cy="2854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buBlip>
                <a:blip r:embed="rId3"/>
              </a:buBlip>
            </a:pPr>
            <a:r>
              <a:rPr lang="es-ES" sz="2400" i="1">
                <a:solidFill>
                  <a:schemeClr val="bg1"/>
                </a:solidFill>
                <a:latin typeface="Open Sans"/>
              </a:rPr>
              <a:t>Contextualización</a:t>
            </a:r>
          </a:p>
          <a:p>
            <a:pPr marL="342900" indent="-342900" algn="just">
              <a:buBlip>
                <a:blip r:embed="rId3"/>
              </a:buBlip>
            </a:pPr>
            <a:endParaRPr lang="es-CO" sz="2400" i="1">
              <a:solidFill>
                <a:srgbClr val="FFA800"/>
              </a:solidFill>
              <a:latin typeface="Open Sans"/>
            </a:endParaRPr>
          </a:p>
        </p:txBody>
      </p:sp>
      <p:sp>
        <p:nvSpPr>
          <p:cNvPr id="2" name="1 Rectángulo"/>
          <p:cNvSpPr/>
          <p:nvPr/>
        </p:nvSpPr>
        <p:spPr>
          <a:xfrm>
            <a:off x="3317825" y="1401349"/>
            <a:ext cx="3169920" cy="461665"/>
          </a:xfrm>
          <a:prstGeom prst="rect">
            <a:avLst/>
          </a:prstGeom>
        </p:spPr>
        <p:txBody>
          <a:bodyPr wrap="square">
            <a:spAutoFit/>
          </a:bodyPr>
          <a:lstStyle/>
          <a:p>
            <a:pPr marL="342900" lvl="2" indent="-342900" algn="just">
              <a:buBlip>
                <a:blip r:embed="rId3"/>
              </a:buBlip>
            </a:pPr>
            <a:r>
              <a:rPr lang="es-ES" sz="2400" i="1">
                <a:solidFill>
                  <a:schemeClr val="bg1"/>
                </a:solidFill>
                <a:latin typeface="Open Sans"/>
              </a:rPr>
              <a:t>Estado del Arte</a:t>
            </a:r>
          </a:p>
        </p:txBody>
      </p:sp>
      <p:sp>
        <p:nvSpPr>
          <p:cNvPr id="4" name="3 Rectángulo"/>
          <p:cNvSpPr/>
          <p:nvPr/>
        </p:nvSpPr>
        <p:spPr>
          <a:xfrm>
            <a:off x="3317825" y="1863014"/>
            <a:ext cx="4572000" cy="461665"/>
          </a:xfrm>
          <a:prstGeom prst="rect">
            <a:avLst/>
          </a:prstGeom>
        </p:spPr>
        <p:txBody>
          <a:bodyPr>
            <a:spAutoFit/>
          </a:bodyPr>
          <a:lstStyle/>
          <a:p>
            <a:pPr marL="342900" indent="-342900" algn="just">
              <a:buBlip>
                <a:blip r:embed="rId3"/>
              </a:buBlip>
            </a:pPr>
            <a:r>
              <a:rPr lang="es-ES" sz="2400" i="1">
                <a:solidFill>
                  <a:schemeClr val="bg1"/>
                </a:solidFill>
                <a:latin typeface="Open Sans"/>
              </a:rPr>
              <a:t>Solución del Problema</a:t>
            </a:r>
          </a:p>
        </p:txBody>
      </p:sp>
      <p:sp>
        <p:nvSpPr>
          <p:cNvPr id="5" name="4 Rectángulo"/>
          <p:cNvSpPr/>
          <p:nvPr/>
        </p:nvSpPr>
        <p:spPr>
          <a:xfrm>
            <a:off x="3317825" y="3745850"/>
            <a:ext cx="2579370" cy="461665"/>
          </a:xfrm>
          <a:prstGeom prst="rect">
            <a:avLst/>
          </a:prstGeom>
        </p:spPr>
        <p:txBody>
          <a:bodyPr wrap="square">
            <a:spAutoFit/>
          </a:bodyPr>
          <a:lstStyle/>
          <a:p>
            <a:pPr marL="342900" indent="-342900" algn="just">
              <a:buBlip>
                <a:blip r:embed="rId3"/>
              </a:buBlip>
            </a:pPr>
            <a:r>
              <a:rPr lang="es-ES" sz="2400" i="1">
                <a:solidFill>
                  <a:schemeClr val="bg1"/>
                </a:solidFill>
                <a:latin typeface="Open Sans"/>
              </a:rPr>
              <a:t>Conclusiones</a:t>
            </a:r>
          </a:p>
        </p:txBody>
      </p:sp>
      <p:sp>
        <p:nvSpPr>
          <p:cNvPr id="6" name="5 Rectángulo"/>
          <p:cNvSpPr/>
          <p:nvPr/>
        </p:nvSpPr>
        <p:spPr>
          <a:xfrm>
            <a:off x="3317825" y="2316118"/>
            <a:ext cx="5052986" cy="461665"/>
          </a:xfrm>
          <a:prstGeom prst="rect">
            <a:avLst/>
          </a:prstGeom>
        </p:spPr>
        <p:txBody>
          <a:bodyPr wrap="none">
            <a:spAutoFit/>
          </a:bodyPr>
          <a:lstStyle/>
          <a:p>
            <a:pPr marL="342900" indent="-342900" algn="just">
              <a:buBlip>
                <a:blip r:embed="rId3"/>
              </a:buBlip>
            </a:pPr>
            <a:r>
              <a:rPr lang="es-ES" sz="2400" i="1">
                <a:solidFill>
                  <a:schemeClr val="bg1"/>
                </a:solidFill>
                <a:latin typeface="Open Sans"/>
              </a:rPr>
              <a:t>Herramientas de Implementación</a:t>
            </a:r>
          </a:p>
        </p:txBody>
      </p:sp>
      <p:sp>
        <p:nvSpPr>
          <p:cNvPr id="7" name="6 Rectángulo"/>
          <p:cNvSpPr/>
          <p:nvPr/>
        </p:nvSpPr>
        <p:spPr>
          <a:xfrm>
            <a:off x="3317825" y="2803183"/>
            <a:ext cx="3716082" cy="461665"/>
          </a:xfrm>
          <a:prstGeom prst="rect">
            <a:avLst/>
          </a:prstGeom>
        </p:spPr>
        <p:txBody>
          <a:bodyPr wrap="none">
            <a:spAutoFit/>
          </a:bodyPr>
          <a:lstStyle/>
          <a:p>
            <a:pPr marL="342900" indent="-342900" algn="just">
              <a:buBlip>
                <a:blip r:embed="rId3"/>
              </a:buBlip>
            </a:pPr>
            <a:r>
              <a:rPr lang="es-ES" sz="2400" i="1">
                <a:solidFill>
                  <a:schemeClr val="bg1"/>
                </a:solidFill>
                <a:latin typeface="Open Sans"/>
              </a:rPr>
              <a:t>Protocolo Experimental</a:t>
            </a:r>
          </a:p>
        </p:txBody>
      </p:sp>
      <p:sp>
        <p:nvSpPr>
          <p:cNvPr id="8" name="7 Rectángulo"/>
          <p:cNvSpPr/>
          <p:nvPr/>
        </p:nvSpPr>
        <p:spPr>
          <a:xfrm>
            <a:off x="3317824" y="3294040"/>
            <a:ext cx="2073003" cy="461665"/>
          </a:xfrm>
          <a:prstGeom prst="rect">
            <a:avLst/>
          </a:prstGeom>
        </p:spPr>
        <p:txBody>
          <a:bodyPr wrap="none">
            <a:spAutoFit/>
          </a:bodyPr>
          <a:lstStyle/>
          <a:p>
            <a:pPr marL="342900" indent="-342900" algn="just">
              <a:buBlip>
                <a:blip r:embed="rId3"/>
              </a:buBlip>
            </a:pPr>
            <a:r>
              <a:rPr lang="es-ES" sz="2400" i="1">
                <a:solidFill>
                  <a:schemeClr val="bg1"/>
                </a:solidFill>
                <a:latin typeface="Open Sans"/>
              </a:rPr>
              <a:t>Resultados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34706" y="796375"/>
            <a:ext cx="4939934" cy="669300"/>
          </a:xfrm>
          <a:prstGeom prst="rect">
            <a:avLst/>
          </a:prstGeom>
        </p:spPr>
        <p:txBody>
          <a:bodyPr spcFirstLastPara="1" wrap="square" lIns="91425" tIns="91425" rIns="91425" bIns="91425" anchor="b" anchorCtr="0">
            <a:noAutofit/>
          </a:bodyPr>
          <a:lstStyle/>
          <a:p>
            <a:r>
              <a:rPr lang="es-ES" sz="2400"/>
              <a:t>Matlab y Python</a:t>
            </a:r>
            <a:endParaRPr lang="en" sz="2400"/>
          </a:p>
        </p:txBody>
      </p:sp>
      <p:sp>
        <p:nvSpPr>
          <p:cNvPr id="119" name="Shape 119"/>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20</a:t>
            </a:fld>
            <a:endParaRPr>
              <a:solidFill>
                <a:srgbClr val="294667"/>
              </a:solidFill>
            </a:endParaRPr>
          </a:p>
        </p:txBody>
      </p:sp>
      <p:pic>
        <p:nvPicPr>
          <p:cNvPr id="5" name="Picture 5" descr="A picture containing text, seat&#10;&#10;Description automatically generated">
            <a:extLst>
              <a:ext uri="{FF2B5EF4-FFF2-40B4-BE49-F238E27FC236}">
                <a16:creationId xmlns:a16="http://schemas.microsoft.com/office/drawing/2014/main" id="{FDDFB612-702A-4555-8246-90C9F029DA63}"/>
              </a:ext>
            </a:extLst>
          </p:cNvPr>
          <p:cNvPicPr>
            <a:picLocks noChangeAspect="1"/>
          </p:cNvPicPr>
          <p:nvPr/>
        </p:nvPicPr>
        <p:blipFill>
          <a:blip r:embed="rId4"/>
          <a:stretch>
            <a:fillRect/>
          </a:stretch>
        </p:blipFill>
        <p:spPr>
          <a:xfrm>
            <a:off x="6721240" y="2639704"/>
            <a:ext cx="1800000" cy="1807243"/>
          </a:xfrm>
          <a:prstGeom prst="rect">
            <a:avLst/>
          </a:prstGeom>
        </p:spPr>
      </p:pic>
      <p:pic>
        <p:nvPicPr>
          <p:cNvPr id="3" name="Imagen 2">
            <a:extLst>
              <a:ext uri="{FF2B5EF4-FFF2-40B4-BE49-F238E27FC236}">
                <a16:creationId xmlns:a16="http://schemas.microsoft.com/office/drawing/2014/main" id="{6B0D8C1C-F12F-4692-B135-2059FFF0C0AF}"/>
              </a:ext>
            </a:extLst>
          </p:cNvPr>
          <p:cNvPicPr>
            <a:picLocks noChangeAspect="1"/>
          </p:cNvPicPr>
          <p:nvPr/>
        </p:nvPicPr>
        <p:blipFill>
          <a:blip r:embed="rId5"/>
          <a:stretch>
            <a:fillRect/>
          </a:stretch>
        </p:blipFill>
        <p:spPr>
          <a:xfrm>
            <a:off x="214312" y="1725350"/>
            <a:ext cx="2329696" cy="2897186"/>
          </a:xfrm>
          <a:prstGeom prst="rect">
            <a:avLst/>
          </a:prstGeom>
        </p:spPr>
      </p:pic>
      <p:pic>
        <p:nvPicPr>
          <p:cNvPr id="1028" name="Picture 4" descr="Tamaño de Resultado de imágenes de MATLAB Logo.: 126 x 133. Fuente: research.computing.yale.edu">
            <a:extLst>
              <a:ext uri="{FF2B5EF4-FFF2-40B4-BE49-F238E27FC236}">
                <a16:creationId xmlns:a16="http://schemas.microsoft.com/office/drawing/2014/main" id="{A1CE4CF7-961F-4D23-A043-9D8E681889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1240" y="641125"/>
            <a:ext cx="1440000" cy="15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Interfaz de usuario gráfica&#10;&#10;Descripción generada automáticamente">
            <a:extLst>
              <a:ext uri="{FF2B5EF4-FFF2-40B4-BE49-F238E27FC236}">
                <a16:creationId xmlns:a16="http://schemas.microsoft.com/office/drawing/2014/main" id="{4DEC2999-CDB2-47C2-87B5-2E25E3F20B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608" y="1601813"/>
            <a:ext cx="1800000" cy="1534560"/>
          </a:xfrm>
          <a:prstGeom prst="rect">
            <a:avLst/>
          </a:prstGeom>
        </p:spPr>
      </p:pic>
      <p:pic>
        <p:nvPicPr>
          <p:cNvPr id="11" name="Imagen 10" descr="Gráfico de líneas&#10;&#10;Descripción generada automáticamente">
            <a:extLst>
              <a:ext uri="{FF2B5EF4-FFF2-40B4-BE49-F238E27FC236}">
                <a16:creationId xmlns:a16="http://schemas.microsoft.com/office/drawing/2014/main" id="{56647884-6373-4B1E-A5AC-9775EA8C04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0608" y="3272511"/>
            <a:ext cx="1800000" cy="1534560"/>
          </a:xfrm>
          <a:prstGeom prst="rect">
            <a:avLst/>
          </a:prstGeom>
        </p:spPr>
      </p:pic>
    </p:spTree>
    <p:extLst>
      <p:ext uri="{BB962C8B-B14F-4D97-AF65-F5344CB8AC3E}">
        <p14:creationId xmlns:p14="http://schemas.microsoft.com/office/powerpoint/2010/main" val="2976099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45000" b="-1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Protocolo Experimental</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indent="0"/>
            <a:r>
              <a:rPr lang="en" err="1"/>
              <a:t>Procedimiento</a:t>
            </a:r>
            <a:r>
              <a:rPr lang="en"/>
              <a:t> de </a:t>
            </a:r>
            <a:r>
              <a:rPr lang="en" err="1"/>
              <a:t>ejecución</a:t>
            </a:r>
            <a:r>
              <a:rPr lang="en"/>
              <a:t>, </a:t>
            </a:r>
            <a:r>
              <a:rPr lang="en" err="1"/>
              <a:t>prueba</a:t>
            </a:r>
            <a:r>
              <a:rPr lang="en"/>
              <a:t> y ajuste</a:t>
            </a: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588808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28000" b="-2000"/>
          </a:stretch>
        </a:blipFill>
        <a:effectLst/>
      </p:bgPr>
    </p:bg>
    <p:spTree>
      <p:nvGrpSpPr>
        <p:cNvPr id="1" name="Shape 300"/>
        <p:cNvGrpSpPr/>
        <p:nvPr/>
      </p:nvGrpSpPr>
      <p:grpSpPr>
        <a:xfrm>
          <a:off x="0" y="0"/>
          <a:ext cx="0" cy="0"/>
          <a:chOff x="0" y="0"/>
          <a:chExt cx="0" cy="0"/>
        </a:xfrm>
      </p:grpSpPr>
      <p:sp>
        <p:nvSpPr>
          <p:cNvPr id="304" name="Shape 304"/>
          <p:cNvSpPr txBox="1">
            <a:spLocks noGrp="1"/>
          </p:cNvSpPr>
          <p:nvPr>
            <p:ph type="title"/>
          </p:nvPr>
        </p:nvSpPr>
        <p:spPr>
          <a:xfrm>
            <a:off x="442405" y="1273750"/>
            <a:ext cx="1437108" cy="44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Protocolo</a:t>
            </a:r>
            <a:endParaRPr sz="2000"/>
          </a:p>
        </p:txBody>
      </p:sp>
      <p:sp>
        <p:nvSpPr>
          <p:cNvPr id="303" name="Shape 3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sp>
        <p:nvSpPr>
          <p:cNvPr id="305" name="Shape 305"/>
          <p:cNvSpPr txBox="1">
            <a:spLocks noGrp="1"/>
          </p:cNvSpPr>
          <p:nvPr>
            <p:ph type="body" idx="4294967295"/>
          </p:nvPr>
        </p:nvSpPr>
        <p:spPr>
          <a:xfrm>
            <a:off x="364671" y="1889737"/>
            <a:ext cx="2584450" cy="238714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400">
                <a:solidFill>
                  <a:schemeClr val="bg1"/>
                </a:solidFill>
              </a:rPr>
              <a:t>F</a:t>
            </a:r>
            <a:r>
              <a:rPr lang="en" sz="1400">
                <a:solidFill>
                  <a:schemeClr val="bg1"/>
                </a:solidFill>
              </a:rPr>
              <a:t>unciones de membresía para los datos de entrada.</a:t>
            </a:r>
          </a:p>
          <a:p>
            <a:pPr marL="0" lvl="0" indent="0" rtl="0">
              <a:spcBef>
                <a:spcPts val="600"/>
              </a:spcBef>
              <a:spcAft>
                <a:spcPts val="0"/>
              </a:spcAft>
              <a:buNone/>
            </a:pPr>
            <a:r>
              <a:rPr lang="en-US" sz="1400">
                <a:solidFill>
                  <a:schemeClr val="bg1"/>
                </a:solidFill>
              </a:rPr>
              <a:t>F</a:t>
            </a:r>
            <a:r>
              <a:rPr lang="en" sz="1400">
                <a:solidFill>
                  <a:schemeClr val="bg1"/>
                </a:solidFill>
              </a:rPr>
              <a:t>uncion de salida.</a:t>
            </a:r>
          </a:p>
          <a:p>
            <a:pPr marL="0" lvl="0" indent="0" rtl="0">
              <a:spcBef>
                <a:spcPts val="600"/>
              </a:spcBef>
              <a:spcAft>
                <a:spcPts val="0"/>
              </a:spcAft>
              <a:buNone/>
            </a:pPr>
            <a:r>
              <a:rPr lang="en-US" sz="1400">
                <a:solidFill>
                  <a:schemeClr val="bg1"/>
                </a:solidFill>
              </a:rPr>
              <a:t>C</a:t>
            </a:r>
            <a:r>
              <a:rPr lang="en" sz="1400">
                <a:solidFill>
                  <a:schemeClr val="bg1"/>
                </a:solidFill>
              </a:rPr>
              <a:t>antidad de funciones de membresía para los datos de entrada.</a:t>
            </a:r>
          </a:p>
        </p:txBody>
      </p:sp>
      <p:sp>
        <p:nvSpPr>
          <p:cNvPr id="3" name="TextBox 2">
            <a:extLst>
              <a:ext uri="{FF2B5EF4-FFF2-40B4-BE49-F238E27FC236}">
                <a16:creationId xmlns:a16="http://schemas.microsoft.com/office/drawing/2014/main" id="{824B0901-75BD-4AF5-8EB8-C017E08C0BFC}"/>
              </a:ext>
            </a:extLst>
          </p:cNvPr>
          <p:cNvSpPr txBox="1"/>
          <p:nvPr/>
        </p:nvSpPr>
        <p:spPr>
          <a:xfrm>
            <a:off x="3388180" y="44257"/>
            <a:ext cx="59354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1600">
                <a:solidFill>
                  <a:srgbClr val="00467C"/>
                </a:solidFill>
              </a:rPr>
              <a:t>Se proponen las siguientes funciones de pertinencia o membresía para comparar distintas configuraciones del </a:t>
            </a:r>
            <a:r>
              <a:rPr lang="es-CO" sz="1600" err="1">
                <a:solidFill>
                  <a:srgbClr val="00467C"/>
                </a:solidFill>
              </a:rPr>
              <a:t>Toolbox</a:t>
            </a:r>
            <a:endParaRPr lang="es-CO" sz="1600">
              <a:solidFill>
                <a:srgbClr val="00467C"/>
              </a:solidFill>
            </a:endParaRPr>
          </a:p>
        </p:txBody>
      </p:sp>
      <p:graphicFrame>
        <p:nvGraphicFramePr>
          <p:cNvPr id="6" name="Tabla 5">
            <a:extLst>
              <a:ext uri="{FF2B5EF4-FFF2-40B4-BE49-F238E27FC236}">
                <a16:creationId xmlns:a16="http://schemas.microsoft.com/office/drawing/2014/main" id="{75A38559-04DC-4C1E-8EA8-02695141A6B0}"/>
              </a:ext>
            </a:extLst>
          </p:cNvPr>
          <p:cNvGraphicFramePr>
            <a:graphicFrameLocks noGrp="1"/>
          </p:cNvGraphicFramePr>
          <p:nvPr>
            <p:extLst>
              <p:ext uri="{D42A27DB-BD31-4B8C-83A1-F6EECF244321}">
                <p14:modId xmlns:p14="http://schemas.microsoft.com/office/powerpoint/2010/main" val="1298689215"/>
              </p:ext>
            </p:extLst>
          </p:nvPr>
        </p:nvGraphicFramePr>
        <p:xfrm>
          <a:off x="3575098" y="1101541"/>
          <a:ext cx="4575438" cy="1876298"/>
        </p:xfrm>
        <a:graphic>
          <a:graphicData uri="http://schemas.openxmlformats.org/drawingml/2006/table">
            <a:tbl>
              <a:tblPr firstRow="1" firstCol="1" bandRow="1"/>
              <a:tblGrid>
                <a:gridCol w="2287719">
                  <a:extLst>
                    <a:ext uri="{9D8B030D-6E8A-4147-A177-3AD203B41FA5}">
                      <a16:colId xmlns:a16="http://schemas.microsoft.com/office/drawing/2014/main" val="3886449974"/>
                    </a:ext>
                  </a:extLst>
                </a:gridCol>
                <a:gridCol w="2287719">
                  <a:extLst>
                    <a:ext uri="{9D8B030D-6E8A-4147-A177-3AD203B41FA5}">
                      <a16:colId xmlns:a16="http://schemas.microsoft.com/office/drawing/2014/main" val="1113748296"/>
                    </a:ext>
                  </a:extLst>
                </a:gridCol>
              </a:tblGrid>
              <a:tr h="0">
                <a:tc>
                  <a:txBody>
                    <a:bodyPr/>
                    <a:lstStyle/>
                    <a:p>
                      <a:pPr indent="144145" algn="l" hangingPunct="0">
                        <a:lnSpc>
                          <a:spcPts val="1200"/>
                        </a:lnSpc>
                      </a:pPr>
                      <a:r>
                        <a:rPr lang="es-CO" sz="800" b="1">
                          <a:effectLst/>
                          <a:latin typeface="+mn-lt"/>
                          <a:ea typeface="Times New Roman" panose="02020603050405020304" pitchFamily="18" charset="0"/>
                          <a:cs typeface="Times New Roman" panose="02020603050405020304" pitchFamily="18" charset="0"/>
                        </a:rPr>
                        <a:t>Tipo d</a:t>
                      </a:r>
                      <a:r>
                        <a:rPr lang="es-CO" sz="800" b="1">
                          <a:solidFill>
                            <a:srgbClr val="000000"/>
                          </a:solidFill>
                          <a:effectLst/>
                          <a:latin typeface="+mn-lt"/>
                          <a:ea typeface="Times New Roman" panose="02020603050405020304" pitchFamily="18" charset="0"/>
                          <a:cs typeface="Times New Roman" panose="02020603050405020304" pitchFamily="18" charset="0"/>
                        </a:rPr>
                        <a:t>e Función de membresía</a:t>
                      </a:r>
                      <a:endParaRPr lang="en-US" sz="800">
                        <a:effectLst/>
                        <a:latin typeface="+mn-lt"/>
                        <a:ea typeface="Times New Roman" panose="02020603050405020304" pitchFamily="18" charset="0"/>
                        <a:cs typeface="Times New Roman" panose="02020603050405020304" pitchFamily="18" charset="0"/>
                      </a:endParaRPr>
                    </a:p>
                  </a:txBody>
                  <a:tcPr marL="47625" marR="47625" marT="57150" marB="571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tc>
                  <a:txBody>
                    <a:bodyPr/>
                    <a:lstStyle/>
                    <a:p>
                      <a:pPr indent="144145" algn="l" hangingPunct="0">
                        <a:lnSpc>
                          <a:spcPts val="1200"/>
                        </a:lnSpc>
                      </a:pPr>
                      <a:r>
                        <a:rPr lang="en-US" sz="800" b="1">
                          <a:solidFill>
                            <a:srgbClr val="000000"/>
                          </a:solidFill>
                          <a:effectLst/>
                          <a:latin typeface="+mn-lt"/>
                          <a:ea typeface="Times New Roman" panose="02020603050405020304" pitchFamily="18" charset="0"/>
                          <a:cs typeface="Times New Roman" panose="02020603050405020304" pitchFamily="18" charset="0"/>
                        </a:rPr>
                        <a:t>Descripción </a:t>
                      </a:r>
                      <a:endParaRPr lang="en-US" sz="800">
                        <a:effectLst/>
                        <a:latin typeface="+mn-lt"/>
                        <a:ea typeface="Times New Roman" panose="02020603050405020304" pitchFamily="18" charset="0"/>
                        <a:cs typeface="Times New Roman" panose="02020603050405020304" pitchFamily="18" charset="0"/>
                      </a:endParaRPr>
                    </a:p>
                  </a:txBody>
                  <a:tcPr marL="47625" marR="47625" marT="57150" marB="571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extLst>
                  <a:ext uri="{0D108BD9-81ED-4DB2-BD59-A6C34878D82A}">
                    <a16:rowId xmlns:a16="http://schemas.microsoft.com/office/drawing/2014/main" val="1295124353"/>
                  </a:ext>
                </a:extLst>
              </a:tr>
              <a:tr h="0">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a:t>
                      </a:r>
                      <a:r>
                        <a:rPr lang="en-US" sz="800" err="1">
                          <a:solidFill>
                            <a:srgbClr val="000000"/>
                          </a:solidFill>
                          <a:effectLst/>
                          <a:latin typeface="+mn-lt"/>
                          <a:ea typeface="Times New Roman" panose="02020603050405020304" pitchFamily="18" charset="0"/>
                          <a:cs typeface="Times New Roman" panose="02020603050405020304" pitchFamily="18" charset="0"/>
                        </a:rPr>
                        <a:t>gbellmf</a:t>
                      </a:r>
                      <a:r>
                        <a:rPr lang="en-US" sz="800">
                          <a:solidFill>
                            <a:srgbClr val="000000"/>
                          </a:solidFill>
                          <a:effectLst/>
                          <a:latin typeface="+mn-lt"/>
                          <a:ea typeface="Times New Roman" panose="02020603050405020304" pitchFamily="18" charset="0"/>
                          <a:cs typeface="Times New Roman" panose="02020603050405020304" pitchFamily="18" charset="0"/>
                        </a:rPr>
                        <a:t>"</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Generalized bell-shaped membership function</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5620697"/>
                  </a:ext>
                </a:extLst>
              </a:tr>
              <a:tr h="0">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"gaussmf"</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Gaussian membership function</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31788401"/>
                  </a:ext>
                </a:extLst>
              </a:tr>
              <a:tr h="0">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"trimf"</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Triangular membership function (por defecto)</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3594206"/>
                  </a:ext>
                </a:extLst>
              </a:tr>
              <a:tr h="0">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"trapmf" ok</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Trapezoidal membership function</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0154506"/>
                  </a:ext>
                </a:extLst>
              </a:tr>
              <a:tr h="0">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"dsigmf"</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Difference between two sigmoidal membership functions</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81165503"/>
                  </a:ext>
                </a:extLst>
              </a:tr>
              <a:tr h="0">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"psigmf"</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44145" algn="l" hangingPunct="0">
                        <a:lnSpc>
                          <a:spcPts val="1200"/>
                        </a:lnSpc>
                      </a:pPr>
                      <a:r>
                        <a:rPr lang="en-US" sz="800">
                          <a:solidFill>
                            <a:srgbClr val="000000"/>
                          </a:solidFill>
                          <a:effectLst/>
                          <a:latin typeface="+mn-lt"/>
                          <a:ea typeface="Times New Roman" panose="02020603050405020304" pitchFamily="18" charset="0"/>
                          <a:cs typeface="Times New Roman" panose="02020603050405020304" pitchFamily="18" charset="0"/>
                        </a:rPr>
                        <a:t>Product of two sigmoidal membership functions</a:t>
                      </a:r>
                      <a:endParaRPr lang="en-US" sz="800">
                        <a:effectLst/>
                        <a:latin typeface="+mn-lt"/>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39715973"/>
                  </a:ext>
                </a:extLst>
              </a:tr>
            </a:tbl>
          </a:graphicData>
        </a:graphic>
      </p:graphicFrame>
      <p:graphicFrame>
        <p:nvGraphicFramePr>
          <p:cNvPr id="8" name="Tabla 7">
            <a:extLst>
              <a:ext uri="{FF2B5EF4-FFF2-40B4-BE49-F238E27FC236}">
                <a16:creationId xmlns:a16="http://schemas.microsoft.com/office/drawing/2014/main" id="{E6B233F6-3CD4-4C47-A1FD-6C27B2A2B8A5}"/>
              </a:ext>
            </a:extLst>
          </p:cNvPr>
          <p:cNvGraphicFramePr>
            <a:graphicFrameLocks noGrp="1"/>
          </p:cNvGraphicFramePr>
          <p:nvPr>
            <p:extLst>
              <p:ext uri="{D42A27DB-BD31-4B8C-83A1-F6EECF244321}">
                <p14:modId xmlns:p14="http://schemas.microsoft.com/office/powerpoint/2010/main" val="3418963534"/>
              </p:ext>
            </p:extLst>
          </p:nvPr>
        </p:nvGraphicFramePr>
        <p:xfrm>
          <a:off x="3575098" y="2934117"/>
          <a:ext cx="4575438" cy="642939"/>
        </p:xfrm>
        <a:graphic>
          <a:graphicData uri="http://schemas.openxmlformats.org/drawingml/2006/table">
            <a:tbl>
              <a:tblPr firstRow="1" firstCol="1" bandRow="1"/>
              <a:tblGrid>
                <a:gridCol w="2287719">
                  <a:extLst>
                    <a:ext uri="{9D8B030D-6E8A-4147-A177-3AD203B41FA5}">
                      <a16:colId xmlns:a16="http://schemas.microsoft.com/office/drawing/2014/main" val="627269096"/>
                    </a:ext>
                  </a:extLst>
                </a:gridCol>
                <a:gridCol w="2287719">
                  <a:extLst>
                    <a:ext uri="{9D8B030D-6E8A-4147-A177-3AD203B41FA5}">
                      <a16:colId xmlns:a16="http://schemas.microsoft.com/office/drawing/2014/main" val="3183157990"/>
                    </a:ext>
                  </a:extLst>
                </a:gridCol>
              </a:tblGrid>
              <a:tr h="0">
                <a:tc>
                  <a:txBody>
                    <a:bodyPr/>
                    <a:lstStyle/>
                    <a:p>
                      <a:pPr indent="144145" algn="l" hangingPunct="0">
                        <a:lnSpc>
                          <a:spcPts val="1200"/>
                        </a:lnSpc>
                      </a:pPr>
                      <a:r>
                        <a:rPr lang="en-US" sz="800" b="1" err="1">
                          <a:effectLst/>
                          <a:latin typeface="Times New Roman" panose="02020603050405020304" pitchFamily="18" charset="0"/>
                          <a:ea typeface="Times New Roman" panose="02020603050405020304" pitchFamily="18" charset="0"/>
                          <a:cs typeface="Times New Roman" panose="02020603050405020304" pitchFamily="18" charset="0"/>
                        </a:rPr>
                        <a:t>Función</a:t>
                      </a:r>
                      <a:r>
                        <a:rPr lang="en-US" sz="800" b="1">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800" b="1" err="1">
                          <a:effectLst/>
                          <a:latin typeface="Times New Roman" panose="02020603050405020304" pitchFamily="18" charset="0"/>
                          <a:ea typeface="Times New Roman" panose="02020603050405020304" pitchFamily="18" charset="0"/>
                          <a:cs typeface="Times New Roman" panose="02020603050405020304" pitchFamily="18" charset="0"/>
                        </a:rPr>
                        <a:t>salida</a:t>
                      </a:r>
                      <a:r>
                        <a:rPr lang="en-US" sz="800" b="1">
                          <a:effectLst/>
                          <a:latin typeface="Times New Roman" panose="02020603050405020304" pitchFamily="18" charset="0"/>
                          <a:ea typeface="Times New Roman" panose="02020603050405020304" pitchFamily="18" charset="0"/>
                          <a:cs typeface="Times New Roman" panose="02020603050405020304" pitchFamily="18" charset="0"/>
                        </a:rPr>
                        <a:t> (output)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57150" marB="571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tc>
                  <a:txBody>
                    <a:bodyPr/>
                    <a:lstStyle/>
                    <a:p>
                      <a:pPr indent="144145" algn="l" hangingPunct="0">
                        <a:lnSpc>
                          <a:spcPts val="1200"/>
                        </a:lnSpc>
                      </a:pPr>
                      <a:r>
                        <a:rPr lang="en-US" sz="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57150" marB="571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EAEA"/>
                    </a:solidFill>
                  </a:tcPr>
                </a:tc>
                <a:extLst>
                  <a:ext uri="{0D108BD9-81ED-4DB2-BD59-A6C34878D82A}">
                    <a16:rowId xmlns:a16="http://schemas.microsoft.com/office/drawing/2014/main" val="3456175818"/>
                  </a:ext>
                </a:extLst>
              </a:tr>
              <a:tr h="0">
                <a:tc>
                  <a:txBody>
                    <a:bodyPr/>
                    <a:lstStyle/>
                    <a:p>
                      <a:pPr indent="144145" algn="l" hangingPunct="0">
                        <a:lnSpc>
                          <a:spcPts val="1200"/>
                        </a:lnSpc>
                      </a:pPr>
                      <a:r>
                        <a:rPr lang="en-US"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"constant"</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44145" algn="l" hangingPunct="0">
                        <a:lnSpc>
                          <a:spcPts val="1200"/>
                        </a:lnSpc>
                      </a:pPr>
                      <a:r>
                        <a:rPr lang="en-US"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Constant membership function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98741219"/>
                  </a:ext>
                </a:extLst>
              </a:tr>
              <a:tr h="0">
                <a:tc>
                  <a:txBody>
                    <a:bodyPr/>
                    <a:lstStyle/>
                    <a:p>
                      <a:pPr indent="144145" algn="l" hangingPunct="0">
                        <a:lnSpc>
                          <a:spcPts val="1200"/>
                        </a:lnSpc>
                      </a:pPr>
                      <a:r>
                        <a:rPr lang="en-US"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"linear"</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44145" algn="l" hangingPunct="0">
                        <a:lnSpc>
                          <a:spcPts val="1200"/>
                        </a:lnSpc>
                      </a:pPr>
                      <a:r>
                        <a:rPr lang="en-US"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Linear membership function </a:t>
                      </a:r>
                      <a:endParaRPr lang="en-US"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28575" marB="285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96835879"/>
                  </a:ext>
                </a:extLst>
              </a:tr>
            </a:tbl>
          </a:graphicData>
        </a:graphic>
      </p:graphicFrame>
      <p:sp>
        <p:nvSpPr>
          <p:cNvPr id="11" name="CuadroTexto 10">
            <a:extLst>
              <a:ext uri="{FF2B5EF4-FFF2-40B4-BE49-F238E27FC236}">
                <a16:creationId xmlns:a16="http://schemas.microsoft.com/office/drawing/2014/main" id="{07D72B6A-ABF7-44DD-B9D1-1F842F8042A2}"/>
              </a:ext>
            </a:extLst>
          </p:cNvPr>
          <p:cNvSpPr txBox="1"/>
          <p:nvPr/>
        </p:nvSpPr>
        <p:spPr>
          <a:xfrm>
            <a:off x="3206222" y="4056362"/>
            <a:ext cx="5727850" cy="754053"/>
          </a:xfrm>
          <a:prstGeom prst="rect">
            <a:avLst/>
          </a:prstGeom>
          <a:noFill/>
        </p:spPr>
        <p:txBody>
          <a:bodyPr wrap="none" rtlCol="0">
            <a:spAutoFit/>
          </a:bodyPr>
          <a:lstStyle/>
          <a:p>
            <a:pPr marL="171450" indent="-171450">
              <a:buFont typeface="Wingdings" panose="05000000000000000000" pitchFamily="2" charset="2"/>
              <a:buChar char="Ø"/>
            </a:pPr>
            <a:r>
              <a:rPr lang="es-ES" sz="1100">
                <a:effectLst/>
                <a:latin typeface="+mj-lt"/>
                <a:ea typeface="Times New Roman" panose="02020603050405020304" pitchFamily="18" charset="0"/>
              </a:rPr>
              <a:t>Cantidad de funciones de membresía por cada variable. El modelo por defecto usa 3. </a:t>
            </a:r>
            <a:endParaRPr lang="en-US" sz="1100">
              <a:effectLst/>
              <a:latin typeface="+mj-lt"/>
              <a:ea typeface="Times New Roman" panose="02020603050405020304" pitchFamily="18" charset="0"/>
            </a:endParaRPr>
          </a:p>
          <a:p>
            <a:pPr marL="171450" indent="-171450">
              <a:buFont typeface="Wingdings" panose="05000000000000000000" pitchFamily="2" charset="2"/>
              <a:buChar char="Ø"/>
            </a:pPr>
            <a:endParaRPr lang="es-CO" sz="1100">
              <a:effectLst/>
              <a:latin typeface="+mj-lt"/>
              <a:ea typeface="Times New Roman" panose="02020603050405020304" pitchFamily="18" charset="0"/>
            </a:endParaRPr>
          </a:p>
          <a:p>
            <a:pPr marL="171450" indent="-171450">
              <a:buFont typeface="Wingdings" panose="05000000000000000000" pitchFamily="2" charset="2"/>
              <a:buChar char="Ø"/>
            </a:pPr>
            <a:r>
              <a:rPr lang="es-CO" sz="1100">
                <a:effectLst/>
                <a:latin typeface="+mj-lt"/>
                <a:ea typeface="Times New Roman" panose="02020603050405020304" pitchFamily="18" charset="0"/>
              </a:rPr>
              <a:t>El método de “</a:t>
            </a:r>
            <a:r>
              <a:rPr lang="es-CO" sz="1100" err="1">
                <a:effectLst/>
                <a:latin typeface="+mj-lt"/>
                <a:ea typeface="Times New Roman" panose="02020603050405020304" pitchFamily="18" charset="0"/>
              </a:rPr>
              <a:t>defuzzificación</a:t>
            </a:r>
            <a:r>
              <a:rPr lang="es-CO" sz="1100">
                <a:effectLst/>
                <a:latin typeface="+mj-lt"/>
                <a:ea typeface="Times New Roman" panose="02020603050405020304" pitchFamily="18" charset="0"/>
              </a:rPr>
              <a:t>” para el modelo ANFIS es “</a:t>
            </a:r>
            <a:r>
              <a:rPr lang="es-CO" sz="1100" err="1">
                <a:effectLst/>
                <a:latin typeface="+mj-lt"/>
                <a:ea typeface="Times New Roman" panose="02020603050405020304" pitchFamily="18" charset="0"/>
              </a:rPr>
              <a:t>weighted</a:t>
            </a:r>
            <a:r>
              <a:rPr lang="es-CO" sz="1100">
                <a:effectLst/>
                <a:latin typeface="+mj-lt"/>
                <a:ea typeface="Times New Roman" panose="02020603050405020304" pitchFamily="18" charset="0"/>
              </a:rPr>
              <a:t> </a:t>
            </a:r>
            <a:r>
              <a:rPr lang="es-CO" sz="1100" err="1">
                <a:effectLst/>
                <a:latin typeface="+mj-lt"/>
                <a:ea typeface="Times New Roman" panose="02020603050405020304" pitchFamily="18" charset="0"/>
              </a:rPr>
              <a:t>average</a:t>
            </a:r>
            <a:r>
              <a:rPr lang="es-CO" sz="1100">
                <a:effectLst/>
                <a:latin typeface="+mj-lt"/>
                <a:ea typeface="Times New Roman" panose="02020603050405020304" pitchFamily="18" charset="0"/>
              </a:rPr>
              <a:t>”. </a:t>
            </a:r>
            <a:endParaRPr lang="en-US" sz="1100">
              <a:effectLst/>
              <a:latin typeface="+mj-lt"/>
              <a:ea typeface="Times New Roman" panose="02020603050405020304" pitchFamily="18" charset="0"/>
            </a:endParaRPr>
          </a:p>
          <a:p>
            <a:pPr marL="171450" indent="-171450">
              <a:buFont typeface="Wingdings" panose="05000000000000000000" pitchFamily="2" charset="2"/>
              <a:buChar char="Ø"/>
            </a:pPr>
            <a:endParaRPr lang="en-US" sz="1000">
              <a:latin typeface="+mj-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28000" b="-2000"/>
          </a:stretch>
        </a:blipFill>
        <a:effectLst/>
      </p:bgPr>
    </p:bg>
    <p:spTree>
      <p:nvGrpSpPr>
        <p:cNvPr id="1" name="Shape 300"/>
        <p:cNvGrpSpPr/>
        <p:nvPr/>
      </p:nvGrpSpPr>
      <p:grpSpPr>
        <a:xfrm>
          <a:off x="0" y="0"/>
          <a:ext cx="0" cy="0"/>
          <a:chOff x="0" y="0"/>
          <a:chExt cx="0" cy="0"/>
        </a:xfrm>
      </p:grpSpPr>
      <p:sp>
        <p:nvSpPr>
          <p:cNvPr id="304" name="Shape 304"/>
          <p:cNvSpPr txBox="1">
            <a:spLocks noGrp="1"/>
          </p:cNvSpPr>
          <p:nvPr>
            <p:ph type="title"/>
          </p:nvPr>
        </p:nvSpPr>
        <p:spPr>
          <a:xfrm>
            <a:off x="442405" y="1273750"/>
            <a:ext cx="1437108" cy="44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Protocolo</a:t>
            </a:r>
            <a:endParaRPr sz="2000"/>
          </a:p>
        </p:txBody>
      </p:sp>
      <p:sp>
        <p:nvSpPr>
          <p:cNvPr id="303" name="Shape 3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sp>
        <p:nvSpPr>
          <p:cNvPr id="305" name="Shape 305"/>
          <p:cNvSpPr txBox="1">
            <a:spLocks noGrp="1"/>
          </p:cNvSpPr>
          <p:nvPr>
            <p:ph type="body" idx="4294967295"/>
          </p:nvPr>
        </p:nvSpPr>
        <p:spPr>
          <a:xfrm>
            <a:off x="364671" y="1889737"/>
            <a:ext cx="2584450" cy="238714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400" err="1">
                <a:solidFill>
                  <a:schemeClr val="bg1"/>
                </a:solidFill>
              </a:rPr>
              <a:t>Algunos</a:t>
            </a:r>
            <a:r>
              <a:rPr lang="en-US" sz="1400">
                <a:solidFill>
                  <a:schemeClr val="bg1"/>
                </a:solidFill>
              </a:rPr>
              <a:t> </a:t>
            </a:r>
            <a:r>
              <a:rPr lang="en-US" sz="1400" err="1">
                <a:solidFill>
                  <a:schemeClr val="bg1"/>
                </a:solidFill>
              </a:rPr>
              <a:t>modelos</a:t>
            </a:r>
            <a:r>
              <a:rPr lang="en-US" sz="1400">
                <a:solidFill>
                  <a:schemeClr val="bg1"/>
                </a:solidFill>
              </a:rPr>
              <a:t> ANFIS </a:t>
            </a:r>
            <a:r>
              <a:rPr lang="en-US" sz="1400" err="1">
                <a:solidFill>
                  <a:schemeClr val="bg1"/>
                </a:solidFill>
              </a:rPr>
              <a:t>generados</a:t>
            </a:r>
            <a:r>
              <a:rPr lang="en-US" sz="1400">
                <a:solidFill>
                  <a:schemeClr val="bg1"/>
                </a:solidFill>
              </a:rPr>
              <a:t> con </a:t>
            </a:r>
            <a:r>
              <a:rPr lang="en-US" sz="1400" err="1">
                <a:solidFill>
                  <a:schemeClr val="bg1"/>
                </a:solidFill>
              </a:rPr>
              <a:t>función</a:t>
            </a:r>
            <a:r>
              <a:rPr lang="en-US" sz="1400">
                <a:solidFill>
                  <a:schemeClr val="bg1"/>
                </a:solidFill>
              </a:rPr>
              <a:t> de </a:t>
            </a:r>
            <a:r>
              <a:rPr lang="en-US" sz="1400" err="1">
                <a:solidFill>
                  <a:schemeClr val="bg1"/>
                </a:solidFill>
              </a:rPr>
              <a:t>membresía</a:t>
            </a:r>
            <a:r>
              <a:rPr lang="en-US" sz="1400">
                <a:solidFill>
                  <a:schemeClr val="bg1"/>
                </a:solidFill>
              </a:rPr>
              <a:t> Trapezoidal (</a:t>
            </a:r>
            <a:r>
              <a:rPr lang="en-US" sz="1400" err="1">
                <a:solidFill>
                  <a:schemeClr val="bg1"/>
                </a:solidFill>
              </a:rPr>
              <a:t>arriba</a:t>
            </a:r>
            <a:r>
              <a:rPr lang="en-US" sz="1400">
                <a:solidFill>
                  <a:schemeClr val="bg1"/>
                </a:solidFill>
              </a:rPr>
              <a:t>) y </a:t>
            </a:r>
            <a:r>
              <a:rPr lang="en-US" sz="1400" err="1">
                <a:solidFill>
                  <a:schemeClr val="bg1"/>
                </a:solidFill>
              </a:rPr>
              <a:t>función</a:t>
            </a:r>
            <a:r>
              <a:rPr lang="en-US" sz="1400">
                <a:solidFill>
                  <a:schemeClr val="bg1"/>
                </a:solidFill>
              </a:rPr>
              <a:t> Triangular (</a:t>
            </a:r>
            <a:r>
              <a:rPr lang="en-US" sz="1400" err="1">
                <a:solidFill>
                  <a:schemeClr val="bg1"/>
                </a:solidFill>
              </a:rPr>
              <a:t>abajo</a:t>
            </a:r>
            <a:r>
              <a:rPr lang="en-US" sz="1400">
                <a:solidFill>
                  <a:schemeClr val="bg1"/>
                </a:solidFill>
              </a:rPr>
              <a:t>). </a:t>
            </a:r>
            <a:endParaRPr lang="en" sz="1400">
              <a:solidFill>
                <a:schemeClr val="bg1"/>
              </a:solidFill>
            </a:endParaRPr>
          </a:p>
        </p:txBody>
      </p:sp>
      <p:grpSp>
        <p:nvGrpSpPr>
          <p:cNvPr id="9" name="Grupo 8">
            <a:extLst>
              <a:ext uri="{FF2B5EF4-FFF2-40B4-BE49-F238E27FC236}">
                <a16:creationId xmlns:a16="http://schemas.microsoft.com/office/drawing/2014/main" id="{29454B8A-519F-45CF-9B42-47A1078192E6}"/>
              </a:ext>
            </a:extLst>
          </p:cNvPr>
          <p:cNvGrpSpPr/>
          <p:nvPr/>
        </p:nvGrpSpPr>
        <p:grpSpPr>
          <a:xfrm>
            <a:off x="3539636" y="413613"/>
            <a:ext cx="5103557" cy="2061210"/>
            <a:chOff x="393388" y="6876"/>
            <a:chExt cx="5103773" cy="2061566"/>
          </a:xfrm>
        </p:grpSpPr>
        <p:pic>
          <p:nvPicPr>
            <p:cNvPr id="10" name="Imagen 9" descr="Una captura de pantalla de una red social&#10;&#10;Descripción generada automáticamente">
              <a:extLst>
                <a:ext uri="{FF2B5EF4-FFF2-40B4-BE49-F238E27FC236}">
                  <a16:creationId xmlns:a16="http://schemas.microsoft.com/office/drawing/2014/main" id="{5D9B2A9D-613A-4CBF-9611-414CBD93A3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388" y="6876"/>
              <a:ext cx="2520000" cy="2061566"/>
            </a:xfrm>
            <a:prstGeom prst="rect">
              <a:avLst/>
            </a:prstGeom>
          </p:spPr>
        </p:pic>
        <p:pic>
          <p:nvPicPr>
            <p:cNvPr id="12" name="Imagen 11" descr="Interfaz de usuario gráfica&#10;&#10;Descripción generada automáticamente">
              <a:extLst>
                <a:ext uri="{FF2B5EF4-FFF2-40B4-BE49-F238E27FC236}">
                  <a16:creationId xmlns:a16="http://schemas.microsoft.com/office/drawing/2014/main" id="{6E5C1A29-90C5-4D35-B2F8-2094824FC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7161" y="14630"/>
              <a:ext cx="2520000" cy="2029228"/>
            </a:xfrm>
            <a:prstGeom prst="rect">
              <a:avLst/>
            </a:prstGeom>
          </p:spPr>
        </p:pic>
      </p:grpSp>
      <p:grpSp>
        <p:nvGrpSpPr>
          <p:cNvPr id="13" name="Grupo 12">
            <a:extLst>
              <a:ext uri="{FF2B5EF4-FFF2-40B4-BE49-F238E27FC236}">
                <a16:creationId xmlns:a16="http://schemas.microsoft.com/office/drawing/2014/main" id="{685DC76D-B249-4FDC-AE40-DECB41FAF7E1}"/>
              </a:ext>
            </a:extLst>
          </p:cNvPr>
          <p:cNvGrpSpPr/>
          <p:nvPr/>
        </p:nvGrpSpPr>
        <p:grpSpPr>
          <a:xfrm>
            <a:off x="3555227" y="2741383"/>
            <a:ext cx="5072381" cy="2147570"/>
            <a:chOff x="0" y="0"/>
            <a:chExt cx="5072685" cy="2147570"/>
          </a:xfrm>
        </p:grpSpPr>
        <p:pic>
          <p:nvPicPr>
            <p:cNvPr id="14" name="Imagen 13" descr="Gráfico de líneas&#10;&#10;Descripción generada automáticamente">
              <a:extLst>
                <a:ext uri="{FF2B5EF4-FFF2-40B4-BE49-F238E27FC236}">
                  <a16:creationId xmlns:a16="http://schemas.microsoft.com/office/drawing/2014/main" id="{C0737468-0E6F-49F7-B819-D496FFDFF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3005" y="0"/>
              <a:ext cx="2519680" cy="2147570"/>
            </a:xfrm>
            <a:prstGeom prst="rect">
              <a:avLst/>
            </a:prstGeom>
          </p:spPr>
        </p:pic>
        <p:pic>
          <p:nvPicPr>
            <p:cNvPr id="15" name="Imagen 14" descr="Interfaz de usuario gráfica&#10;&#10;Descripción generada automáticamente">
              <a:extLst>
                <a:ext uri="{FF2B5EF4-FFF2-40B4-BE49-F238E27FC236}">
                  <a16:creationId xmlns:a16="http://schemas.microsoft.com/office/drawing/2014/main" id="{4ED22C1B-BBAB-42DE-97AB-B5828423D6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2519680" cy="2147570"/>
            </a:xfrm>
            <a:prstGeom prst="rect">
              <a:avLst/>
            </a:prstGeom>
          </p:spPr>
        </p:pic>
      </p:grpSp>
      <p:sp>
        <p:nvSpPr>
          <p:cNvPr id="16" name="TextBox 2">
            <a:extLst>
              <a:ext uri="{FF2B5EF4-FFF2-40B4-BE49-F238E27FC236}">
                <a16:creationId xmlns:a16="http://schemas.microsoft.com/office/drawing/2014/main" id="{136AB4B7-B649-4702-93A3-93DD090D4C40}"/>
              </a:ext>
            </a:extLst>
          </p:cNvPr>
          <p:cNvSpPr txBox="1"/>
          <p:nvPr/>
        </p:nvSpPr>
        <p:spPr>
          <a:xfrm>
            <a:off x="3102430" y="107661"/>
            <a:ext cx="59354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Trapezoidal</a:t>
            </a:r>
          </a:p>
        </p:txBody>
      </p:sp>
      <p:sp>
        <p:nvSpPr>
          <p:cNvPr id="17" name="TextBox 2">
            <a:extLst>
              <a:ext uri="{FF2B5EF4-FFF2-40B4-BE49-F238E27FC236}">
                <a16:creationId xmlns:a16="http://schemas.microsoft.com/office/drawing/2014/main" id="{EF029930-81F3-4E12-ACDC-9D1AFFEA09B4}"/>
              </a:ext>
            </a:extLst>
          </p:cNvPr>
          <p:cNvSpPr txBox="1"/>
          <p:nvPr/>
        </p:nvSpPr>
        <p:spPr>
          <a:xfrm>
            <a:off x="3041699" y="2425395"/>
            <a:ext cx="59354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Triangular</a:t>
            </a:r>
          </a:p>
        </p:txBody>
      </p:sp>
    </p:spTree>
    <p:extLst>
      <p:ext uri="{BB962C8B-B14F-4D97-AF65-F5344CB8AC3E}">
        <p14:creationId xmlns:p14="http://schemas.microsoft.com/office/powerpoint/2010/main" val="29996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28000" b="-2000"/>
          </a:stretch>
        </a:blipFill>
        <a:effectLst/>
      </p:bgPr>
    </p:bg>
    <p:spTree>
      <p:nvGrpSpPr>
        <p:cNvPr id="1" name="Shape 300"/>
        <p:cNvGrpSpPr/>
        <p:nvPr/>
      </p:nvGrpSpPr>
      <p:grpSpPr>
        <a:xfrm>
          <a:off x="0" y="0"/>
          <a:ext cx="0" cy="0"/>
          <a:chOff x="0" y="0"/>
          <a:chExt cx="0" cy="0"/>
        </a:xfrm>
      </p:grpSpPr>
      <p:sp>
        <p:nvSpPr>
          <p:cNvPr id="304" name="Shape 304"/>
          <p:cNvSpPr txBox="1">
            <a:spLocks noGrp="1"/>
          </p:cNvSpPr>
          <p:nvPr>
            <p:ph type="title"/>
          </p:nvPr>
        </p:nvSpPr>
        <p:spPr>
          <a:xfrm>
            <a:off x="442405" y="1273750"/>
            <a:ext cx="1437108" cy="44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Protocolo</a:t>
            </a:r>
            <a:endParaRPr sz="2000"/>
          </a:p>
        </p:txBody>
      </p:sp>
      <p:sp>
        <p:nvSpPr>
          <p:cNvPr id="303" name="Shape 3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24</a:t>
            </a:fld>
            <a:endParaRPr/>
          </a:p>
        </p:txBody>
      </p:sp>
      <p:sp>
        <p:nvSpPr>
          <p:cNvPr id="305" name="Shape 305"/>
          <p:cNvSpPr txBox="1">
            <a:spLocks noGrp="1"/>
          </p:cNvSpPr>
          <p:nvPr>
            <p:ph type="body" idx="4294967295"/>
          </p:nvPr>
        </p:nvSpPr>
        <p:spPr>
          <a:xfrm>
            <a:off x="364671" y="1889737"/>
            <a:ext cx="2584450" cy="238714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400" err="1">
                <a:solidFill>
                  <a:schemeClr val="bg1"/>
                </a:solidFill>
              </a:rPr>
              <a:t>Algunos</a:t>
            </a:r>
            <a:r>
              <a:rPr lang="en-US" sz="1400">
                <a:solidFill>
                  <a:schemeClr val="bg1"/>
                </a:solidFill>
              </a:rPr>
              <a:t> </a:t>
            </a:r>
            <a:r>
              <a:rPr lang="en-US" sz="1400" err="1">
                <a:solidFill>
                  <a:schemeClr val="bg1"/>
                </a:solidFill>
              </a:rPr>
              <a:t>modelos</a:t>
            </a:r>
            <a:r>
              <a:rPr lang="en-US" sz="1400">
                <a:solidFill>
                  <a:schemeClr val="bg1"/>
                </a:solidFill>
              </a:rPr>
              <a:t> ANFIS </a:t>
            </a:r>
            <a:r>
              <a:rPr lang="en-US" sz="1400" err="1">
                <a:solidFill>
                  <a:schemeClr val="bg1"/>
                </a:solidFill>
              </a:rPr>
              <a:t>generados</a:t>
            </a:r>
            <a:r>
              <a:rPr lang="en-US" sz="1400">
                <a:solidFill>
                  <a:schemeClr val="bg1"/>
                </a:solidFill>
              </a:rPr>
              <a:t> con </a:t>
            </a:r>
            <a:r>
              <a:rPr lang="en-US" sz="1400" err="1">
                <a:solidFill>
                  <a:schemeClr val="bg1"/>
                </a:solidFill>
              </a:rPr>
              <a:t>función</a:t>
            </a:r>
            <a:r>
              <a:rPr lang="en-US" sz="1400">
                <a:solidFill>
                  <a:schemeClr val="bg1"/>
                </a:solidFill>
              </a:rPr>
              <a:t> de </a:t>
            </a:r>
            <a:r>
              <a:rPr lang="en-US" sz="1400" err="1">
                <a:solidFill>
                  <a:schemeClr val="bg1"/>
                </a:solidFill>
              </a:rPr>
              <a:t>membresía</a:t>
            </a:r>
            <a:r>
              <a:rPr lang="en-US" sz="1400">
                <a:solidFill>
                  <a:schemeClr val="bg1"/>
                </a:solidFill>
              </a:rPr>
              <a:t> Bell-shaped (</a:t>
            </a:r>
            <a:r>
              <a:rPr lang="en-US" sz="1400" err="1">
                <a:solidFill>
                  <a:schemeClr val="bg1"/>
                </a:solidFill>
              </a:rPr>
              <a:t>arriba</a:t>
            </a:r>
            <a:r>
              <a:rPr lang="en-US" sz="1400">
                <a:solidFill>
                  <a:schemeClr val="bg1"/>
                </a:solidFill>
              </a:rPr>
              <a:t>) y </a:t>
            </a:r>
            <a:r>
              <a:rPr lang="en-US" sz="1400" err="1">
                <a:solidFill>
                  <a:schemeClr val="bg1"/>
                </a:solidFill>
              </a:rPr>
              <a:t>función</a:t>
            </a:r>
            <a:r>
              <a:rPr lang="en-US" sz="1400">
                <a:solidFill>
                  <a:schemeClr val="bg1"/>
                </a:solidFill>
              </a:rPr>
              <a:t> </a:t>
            </a:r>
            <a:r>
              <a:rPr lang="en-US" sz="1400" err="1">
                <a:solidFill>
                  <a:schemeClr val="bg1"/>
                </a:solidFill>
              </a:rPr>
              <a:t>Gaussiana</a:t>
            </a:r>
            <a:r>
              <a:rPr lang="en-US" sz="1400">
                <a:solidFill>
                  <a:schemeClr val="bg1"/>
                </a:solidFill>
              </a:rPr>
              <a:t> (</a:t>
            </a:r>
            <a:r>
              <a:rPr lang="en-US" sz="1400" err="1">
                <a:solidFill>
                  <a:schemeClr val="bg1"/>
                </a:solidFill>
              </a:rPr>
              <a:t>abajo</a:t>
            </a:r>
            <a:r>
              <a:rPr lang="en-US" sz="1400">
                <a:solidFill>
                  <a:schemeClr val="bg1"/>
                </a:solidFill>
              </a:rPr>
              <a:t>). </a:t>
            </a:r>
            <a:endParaRPr lang="en" sz="1400">
              <a:solidFill>
                <a:schemeClr val="bg1"/>
              </a:solidFill>
            </a:endParaRPr>
          </a:p>
        </p:txBody>
      </p:sp>
      <p:sp>
        <p:nvSpPr>
          <p:cNvPr id="16" name="TextBox 2">
            <a:extLst>
              <a:ext uri="{FF2B5EF4-FFF2-40B4-BE49-F238E27FC236}">
                <a16:creationId xmlns:a16="http://schemas.microsoft.com/office/drawing/2014/main" id="{136AB4B7-B649-4702-93A3-93DD090D4C40}"/>
              </a:ext>
            </a:extLst>
          </p:cNvPr>
          <p:cNvSpPr txBox="1"/>
          <p:nvPr/>
        </p:nvSpPr>
        <p:spPr>
          <a:xfrm>
            <a:off x="3102430" y="107661"/>
            <a:ext cx="59354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Bell - </a:t>
            </a:r>
            <a:r>
              <a:rPr lang="es-CO" sz="1600" err="1">
                <a:solidFill>
                  <a:srgbClr val="00467C"/>
                </a:solidFill>
              </a:rPr>
              <a:t>shaped</a:t>
            </a:r>
            <a:endParaRPr lang="es-CO" sz="1600">
              <a:solidFill>
                <a:srgbClr val="00467C"/>
              </a:solidFill>
            </a:endParaRPr>
          </a:p>
        </p:txBody>
      </p:sp>
      <p:sp>
        <p:nvSpPr>
          <p:cNvPr id="17" name="TextBox 2">
            <a:extLst>
              <a:ext uri="{FF2B5EF4-FFF2-40B4-BE49-F238E27FC236}">
                <a16:creationId xmlns:a16="http://schemas.microsoft.com/office/drawing/2014/main" id="{EF029930-81F3-4E12-ACDC-9D1AFFEA09B4}"/>
              </a:ext>
            </a:extLst>
          </p:cNvPr>
          <p:cNvSpPr txBox="1"/>
          <p:nvPr/>
        </p:nvSpPr>
        <p:spPr>
          <a:xfrm>
            <a:off x="3041699" y="2439145"/>
            <a:ext cx="59354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Gaussiana</a:t>
            </a:r>
          </a:p>
        </p:txBody>
      </p:sp>
      <p:grpSp>
        <p:nvGrpSpPr>
          <p:cNvPr id="18" name="Grupo 17">
            <a:extLst>
              <a:ext uri="{FF2B5EF4-FFF2-40B4-BE49-F238E27FC236}">
                <a16:creationId xmlns:a16="http://schemas.microsoft.com/office/drawing/2014/main" id="{79DE5409-8BC4-4FEF-B9F6-50A96CEB6EAD}"/>
              </a:ext>
            </a:extLst>
          </p:cNvPr>
          <p:cNvGrpSpPr/>
          <p:nvPr/>
        </p:nvGrpSpPr>
        <p:grpSpPr>
          <a:xfrm>
            <a:off x="3473225" y="374075"/>
            <a:ext cx="5072381" cy="2147570"/>
            <a:chOff x="0" y="0"/>
            <a:chExt cx="5072685" cy="2147570"/>
          </a:xfrm>
        </p:grpSpPr>
        <p:pic>
          <p:nvPicPr>
            <p:cNvPr id="19" name="Imagen 18" descr="Interfaz de usuario gráfica&#10;&#10;Descripción generada automáticamente">
              <a:extLst>
                <a:ext uri="{FF2B5EF4-FFF2-40B4-BE49-F238E27FC236}">
                  <a16:creationId xmlns:a16="http://schemas.microsoft.com/office/drawing/2014/main" id="{6D5452AF-DEA1-4448-8B13-72971DE80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3005" y="0"/>
              <a:ext cx="2519680" cy="2147570"/>
            </a:xfrm>
            <a:prstGeom prst="rect">
              <a:avLst/>
            </a:prstGeom>
          </p:spPr>
        </p:pic>
        <p:pic>
          <p:nvPicPr>
            <p:cNvPr id="20" name="Imagen 19" descr="Interfaz de usuario gráfica&#10;&#10;Descripción generada automáticamente">
              <a:extLst>
                <a:ext uri="{FF2B5EF4-FFF2-40B4-BE49-F238E27FC236}">
                  <a16:creationId xmlns:a16="http://schemas.microsoft.com/office/drawing/2014/main" id="{C51EEB36-339C-44FF-92CF-9EF879B58E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519680" cy="2147570"/>
            </a:xfrm>
            <a:prstGeom prst="rect">
              <a:avLst/>
            </a:prstGeom>
          </p:spPr>
        </p:pic>
      </p:grpSp>
      <p:grpSp>
        <p:nvGrpSpPr>
          <p:cNvPr id="21" name="Grupo 20">
            <a:extLst>
              <a:ext uri="{FF2B5EF4-FFF2-40B4-BE49-F238E27FC236}">
                <a16:creationId xmlns:a16="http://schemas.microsoft.com/office/drawing/2014/main" id="{9D35B4CD-C574-455F-A0A5-CAD68FA49D7A}"/>
              </a:ext>
            </a:extLst>
          </p:cNvPr>
          <p:cNvGrpSpPr/>
          <p:nvPr/>
        </p:nvGrpSpPr>
        <p:grpSpPr>
          <a:xfrm>
            <a:off x="3456563" y="2788059"/>
            <a:ext cx="5072381" cy="2147570"/>
            <a:chOff x="0" y="0"/>
            <a:chExt cx="5072685" cy="2147570"/>
          </a:xfrm>
        </p:grpSpPr>
        <p:pic>
          <p:nvPicPr>
            <p:cNvPr id="22" name="Imagen 21" descr="Interfaz de usuario gráfica&#10;&#10;Descripción generada automáticamente">
              <a:extLst>
                <a:ext uri="{FF2B5EF4-FFF2-40B4-BE49-F238E27FC236}">
                  <a16:creationId xmlns:a16="http://schemas.microsoft.com/office/drawing/2014/main" id="{4DA51617-F859-4963-8F2A-E88E0D47D9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3005" y="0"/>
              <a:ext cx="2519680" cy="2147570"/>
            </a:xfrm>
            <a:prstGeom prst="rect">
              <a:avLst/>
            </a:prstGeom>
          </p:spPr>
        </p:pic>
        <p:pic>
          <p:nvPicPr>
            <p:cNvPr id="23" name="Imagen 22" descr="Interfaz de usuario gráfica&#10;&#10;Descripción generada automáticamente">
              <a:extLst>
                <a:ext uri="{FF2B5EF4-FFF2-40B4-BE49-F238E27FC236}">
                  <a16:creationId xmlns:a16="http://schemas.microsoft.com/office/drawing/2014/main" id="{253BF1F3-5F6C-4DB8-A11F-E9623644E2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2519680" cy="2147570"/>
            </a:xfrm>
            <a:prstGeom prst="rect">
              <a:avLst/>
            </a:prstGeom>
          </p:spPr>
        </p:pic>
      </p:grpSp>
      <p:sp>
        <p:nvSpPr>
          <p:cNvPr id="3" name="Flecha: a la derecha 2">
            <a:extLst>
              <a:ext uri="{FF2B5EF4-FFF2-40B4-BE49-F238E27FC236}">
                <a16:creationId xmlns:a16="http://schemas.microsoft.com/office/drawing/2014/main" id="{976442CD-651C-45DE-84E5-CFBA607ED0A7}"/>
              </a:ext>
            </a:extLst>
          </p:cNvPr>
          <p:cNvSpPr/>
          <p:nvPr/>
        </p:nvSpPr>
        <p:spPr>
          <a:xfrm>
            <a:off x="6703308" y="852523"/>
            <a:ext cx="632518" cy="96253"/>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Flecha: a la derecha 23">
            <a:extLst>
              <a:ext uri="{FF2B5EF4-FFF2-40B4-BE49-F238E27FC236}">
                <a16:creationId xmlns:a16="http://schemas.microsoft.com/office/drawing/2014/main" id="{2CAE6F25-A115-44D4-B01D-2CBB05F4EC69}"/>
              </a:ext>
            </a:extLst>
          </p:cNvPr>
          <p:cNvSpPr/>
          <p:nvPr/>
        </p:nvSpPr>
        <p:spPr>
          <a:xfrm>
            <a:off x="6766330" y="3261100"/>
            <a:ext cx="632518" cy="96253"/>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87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28000" b="-2000"/>
          </a:stretch>
        </a:blipFill>
        <a:effectLst/>
      </p:bgPr>
    </p:bg>
    <p:spTree>
      <p:nvGrpSpPr>
        <p:cNvPr id="1" name="Shape 300"/>
        <p:cNvGrpSpPr/>
        <p:nvPr/>
      </p:nvGrpSpPr>
      <p:grpSpPr>
        <a:xfrm>
          <a:off x="0" y="0"/>
          <a:ext cx="0" cy="0"/>
          <a:chOff x="0" y="0"/>
          <a:chExt cx="0" cy="0"/>
        </a:xfrm>
      </p:grpSpPr>
      <p:sp>
        <p:nvSpPr>
          <p:cNvPr id="304" name="Shape 304"/>
          <p:cNvSpPr txBox="1">
            <a:spLocks noGrp="1"/>
          </p:cNvSpPr>
          <p:nvPr>
            <p:ph type="title"/>
          </p:nvPr>
        </p:nvSpPr>
        <p:spPr>
          <a:xfrm>
            <a:off x="442405" y="1273750"/>
            <a:ext cx="1437108" cy="44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Protocolo</a:t>
            </a:r>
            <a:endParaRPr sz="2000"/>
          </a:p>
        </p:txBody>
      </p:sp>
      <p:sp>
        <p:nvSpPr>
          <p:cNvPr id="303" name="Shape 3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sp>
        <p:nvSpPr>
          <p:cNvPr id="305" name="Shape 305"/>
          <p:cNvSpPr txBox="1">
            <a:spLocks noGrp="1"/>
          </p:cNvSpPr>
          <p:nvPr>
            <p:ph type="body" idx="4294967295"/>
          </p:nvPr>
        </p:nvSpPr>
        <p:spPr>
          <a:xfrm>
            <a:off x="364671" y="1889737"/>
            <a:ext cx="2584450" cy="238714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CO" sz="1400">
                <a:solidFill>
                  <a:schemeClr val="bg1"/>
                </a:solidFill>
              </a:rPr>
              <a:t>Algunos modelos ANFIS generados con función de membresía diferencia entre dos sigmoidales (arriba) y función producto entre dos sigmoidales</a:t>
            </a:r>
            <a:r>
              <a:rPr lang="en-US" sz="1400">
                <a:solidFill>
                  <a:schemeClr val="bg1"/>
                </a:solidFill>
              </a:rPr>
              <a:t> (</a:t>
            </a:r>
            <a:r>
              <a:rPr lang="en-US" sz="1400" err="1">
                <a:solidFill>
                  <a:schemeClr val="bg1"/>
                </a:solidFill>
              </a:rPr>
              <a:t>abajo</a:t>
            </a:r>
            <a:r>
              <a:rPr lang="en-US" sz="1400">
                <a:solidFill>
                  <a:schemeClr val="bg1"/>
                </a:solidFill>
              </a:rPr>
              <a:t>). </a:t>
            </a:r>
            <a:endParaRPr lang="en" sz="1400">
              <a:solidFill>
                <a:schemeClr val="bg1"/>
              </a:solidFill>
            </a:endParaRPr>
          </a:p>
        </p:txBody>
      </p:sp>
      <p:sp>
        <p:nvSpPr>
          <p:cNvPr id="16" name="TextBox 2">
            <a:extLst>
              <a:ext uri="{FF2B5EF4-FFF2-40B4-BE49-F238E27FC236}">
                <a16:creationId xmlns:a16="http://schemas.microsoft.com/office/drawing/2014/main" id="{136AB4B7-B649-4702-93A3-93DD090D4C40}"/>
              </a:ext>
            </a:extLst>
          </p:cNvPr>
          <p:cNvSpPr txBox="1"/>
          <p:nvPr/>
        </p:nvSpPr>
        <p:spPr>
          <a:xfrm>
            <a:off x="3102430" y="107661"/>
            <a:ext cx="59354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Diferencia entre dos sigmoidales</a:t>
            </a:r>
          </a:p>
        </p:txBody>
      </p:sp>
      <p:sp>
        <p:nvSpPr>
          <p:cNvPr id="17" name="TextBox 2">
            <a:extLst>
              <a:ext uri="{FF2B5EF4-FFF2-40B4-BE49-F238E27FC236}">
                <a16:creationId xmlns:a16="http://schemas.microsoft.com/office/drawing/2014/main" id="{EF029930-81F3-4E12-ACDC-9D1AFFEA09B4}"/>
              </a:ext>
            </a:extLst>
          </p:cNvPr>
          <p:cNvSpPr txBox="1"/>
          <p:nvPr/>
        </p:nvSpPr>
        <p:spPr>
          <a:xfrm>
            <a:off x="3041699" y="2439145"/>
            <a:ext cx="59354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Producto entre dos sigmoidales</a:t>
            </a:r>
          </a:p>
        </p:txBody>
      </p:sp>
      <p:grpSp>
        <p:nvGrpSpPr>
          <p:cNvPr id="25" name="Grupo 24">
            <a:extLst>
              <a:ext uri="{FF2B5EF4-FFF2-40B4-BE49-F238E27FC236}">
                <a16:creationId xmlns:a16="http://schemas.microsoft.com/office/drawing/2014/main" id="{2F2B170E-68A0-4DF9-85DA-596C5BCA1A4D}"/>
              </a:ext>
            </a:extLst>
          </p:cNvPr>
          <p:cNvGrpSpPr/>
          <p:nvPr/>
        </p:nvGrpSpPr>
        <p:grpSpPr>
          <a:xfrm>
            <a:off x="3473225" y="368895"/>
            <a:ext cx="5072381" cy="2147570"/>
            <a:chOff x="0" y="0"/>
            <a:chExt cx="5072685" cy="2147570"/>
          </a:xfrm>
        </p:grpSpPr>
        <p:pic>
          <p:nvPicPr>
            <p:cNvPr id="26" name="Imagen 25" descr="Interfaz de usuario gráfica&#10;&#10;Descripción generada automáticamente">
              <a:extLst>
                <a:ext uri="{FF2B5EF4-FFF2-40B4-BE49-F238E27FC236}">
                  <a16:creationId xmlns:a16="http://schemas.microsoft.com/office/drawing/2014/main" id="{0D7E93A8-D753-463D-92C1-9E48E1E89F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3005" y="0"/>
              <a:ext cx="2519680" cy="2147570"/>
            </a:xfrm>
            <a:prstGeom prst="rect">
              <a:avLst/>
            </a:prstGeom>
          </p:spPr>
        </p:pic>
        <p:pic>
          <p:nvPicPr>
            <p:cNvPr id="27" name="Imagen 26" descr="Interfaz de usuario gráfica&#10;&#10;Descripción generada automáticamente">
              <a:extLst>
                <a:ext uri="{FF2B5EF4-FFF2-40B4-BE49-F238E27FC236}">
                  <a16:creationId xmlns:a16="http://schemas.microsoft.com/office/drawing/2014/main" id="{D8F4555B-C134-46ED-81EE-0C14817A2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519680" cy="2147570"/>
            </a:xfrm>
            <a:prstGeom prst="rect">
              <a:avLst/>
            </a:prstGeom>
          </p:spPr>
        </p:pic>
      </p:grpSp>
      <p:grpSp>
        <p:nvGrpSpPr>
          <p:cNvPr id="28" name="Grupo 27">
            <a:extLst>
              <a:ext uri="{FF2B5EF4-FFF2-40B4-BE49-F238E27FC236}">
                <a16:creationId xmlns:a16="http://schemas.microsoft.com/office/drawing/2014/main" id="{CD094135-3515-45B5-8FF0-878886FB5709}"/>
              </a:ext>
            </a:extLst>
          </p:cNvPr>
          <p:cNvGrpSpPr/>
          <p:nvPr/>
        </p:nvGrpSpPr>
        <p:grpSpPr>
          <a:xfrm>
            <a:off x="3489886" y="2777699"/>
            <a:ext cx="5072381" cy="2147570"/>
            <a:chOff x="0" y="0"/>
            <a:chExt cx="5072685" cy="2147570"/>
          </a:xfrm>
        </p:grpSpPr>
        <p:pic>
          <p:nvPicPr>
            <p:cNvPr id="29" name="Imagen 28" descr="Interfaz de usuario gráfica&#10;&#10;Descripción generada automáticamente">
              <a:extLst>
                <a:ext uri="{FF2B5EF4-FFF2-40B4-BE49-F238E27FC236}">
                  <a16:creationId xmlns:a16="http://schemas.microsoft.com/office/drawing/2014/main" id="{80C69A31-48CA-4C3E-86A0-9699D85A30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3005" y="0"/>
              <a:ext cx="2519680" cy="2147570"/>
            </a:xfrm>
            <a:prstGeom prst="rect">
              <a:avLst/>
            </a:prstGeom>
          </p:spPr>
        </p:pic>
        <p:pic>
          <p:nvPicPr>
            <p:cNvPr id="30" name="Imagen 29" descr="Interfaz de usuario gráfica&#10;&#10;Descripción generada automáticamente">
              <a:extLst>
                <a:ext uri="{FF2B5EF4-FFF2-40B4-BE49-F238E27FC236}">
                  <a16:creationId xmlns:a16="http://schemas.microsoft.com/office/drawing/2014/main" id="{58375289-FF93-4FAA-BDCC-DE304601D7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2519680" cy="2147570"/>
            </a:xfrm>
            <a:prstGeom prst="rect">
              <a:avLst/>
            </a:prstGeom>
          </p:spPr>
        </p:pic>
      </p:grpSp>
    </p:spTree>
    <p:extLst>
      <p:ext uri="{BB962C8B-B14F-4D97-AF65-F5344CB8AC3E}">
        <p14:creationId xmlns:p14="http://schemas.microsoft.com/office/powerpoint/2010/main" val="342786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28000" b="-2000"/>
          </a:stretch>
        </a:blipFill>
        <a:effectLst/>
      </p:bgPr>
    </p:bg>
    <p:spTree>
      <p:nvGrpSpPr>
        <p:cNvPr id="1" name="Shape 300"/>
        <p:cNvGrpSpPr/>
        <p:nvPr/>
      </p:nvGrpSpPr>
      <p:grpSpPr>
        <a:xfrm>
          <a:off x="0" y="0"/>
          <a:ext cx="0" cy="0"/>
          <a:chOff x="0" y="0"/>
          <a:chExt cx="0" cy="0"/>
        </a:xfrm>
      </p:grpSpPr>
      <p:sp>
        <p:nvSpPr>
          <p:cNvPr id="304" name="Shape 304"/>
          <p:cNvSpPr txBox="1">
            <a:spLocks noGrp="1"/>
          </p:cNvSpPr>
          <p:nvPr>
            <p:ph type="title"/>
          </p:nvPr>
        </p:nvSpPr>
        <p:spPr>
          <a:xfrm>
            <a:off x="442405" y="1273750"/>
            <a:ext cx="1437108" cy="44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Protocolo</a:t>
            </a:r>
            <a:endParaRPr sz="2000"/>
          </a:p>
        </p:txBody>
      </p:sp>
      <p:sp>
        <p:nvSpPr>
          <p:cNvPr id="303" name="Shape 3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a:p>
        </p:txBody>
      </p:sp>
      <p:sp>
        <p:nvSpPr>
          <p:cNvPr id="305" name="Shape 305"/>
          <p:cNvSpPr txBox="1">
            <a:spLocks noGrp="1"/>
          </p:cNvSpPr>
          <p:nvPr>
            <p:ph type="body" idx="4294967295"/>
          </p:nvPr>
        </p:nvSpPr>
        <p:spPr>
          <a:xfrm>
            <a:off x="364671" y="1889737"/>
            <a:ext cx="2584450" cy="238714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400">
                <a:solidFill>
                  <a:schemeClr val="bg1"/>
                </a:solidFill>
              </a:rPr>
              <a:t>La </a:t>
            </a:r>
            <a:r>
              <a:rPr lang="en-US" sz="1400" err="1">
                <a:solidFill>
                  <a:schemeClr val="bg1"/>
                </a:solidFill>
              </a:rPr>
              <a:t>estructura</a:t>
            </a:r>
            <a:r>
              <a:rPr lang="en-US" sz="1400">
                <a:solidFill>
                  <a:schemeClr val="bg1"/>
                </a:solidFill>
              </a:rPr>
              <a:t> del </a:t>
            </a:r>
            <a:r>
              <a:rPr lang="en-US" sz="1400" err="1">
                <a:solidFill>
                  <a:schemeClr val="bg1"/>
                </a:solidFill>
              </a:rPr>
              <a:t>modelo</a:t>
            </a:r>
            <a:r>
              <a:rPr lang="en-US" sz="1400">
                <a:solidFill>
                  <a:schemeClr val="bg1"/>
                </a:solidFill>
              </a:rPr>
              <a:t> ANFIS con </a:t>
            </a:r>
            <a:r>
              <a:rPr lang="en-US" sz="1400" err="1">
                <a:solidFill>
                  <a:schemeClr val="bg1"/>
                </a:solidFill>
              </a:rPr>
              <a:t>datos</a:t>
            </a:r>
            <a:r>
              <a:rPr lang="en-US" sz="1400">
                <a:solidFill>
                  <a:schemeClr val="bg1"/>
                </a:solidFill>
              </a:rPr>
              <a:t> de entrada que </a:t>
            </a:r>
            <a:r>
              <a:rPr lang="en-US" sz="1400" err="1">
                <a:solidFill>
                  <a:schemeClr val="bg1"/>
                </a:solidFill>
              </a:rPr>
              <a:t>representa</a:t>
            </a:r>
            <a:r>
              <a:rPr lang="en-US" sz="1400">
                <a:solidFill>
                  <a:schemeClr val="bg1"/>
                </a:solidFill>
              </a:rPr>
              <a:t> una matrix 3x3, es </a:t>
            </a:r>
            <a:r>
              <a:rPr lang="en-US" sz="1400" err="1">
                <a:solidFill>
                  <a:schemeClr val="bg1"/>
                </a:solidFill>
              </a:rPr>
              <a:t>decir</a:t>
            </a:r>
            <a:r>
              <a:rPr lang="en-US" sz="1400">
                <a:solidFill>
                  <a:schemeClr val="bg1"/>
                </a:solidFill>
              </a:rPr>
              <a:t>, 9 variables de entrada y 3 </a:t>
            </a:r>
            <a:r>
              <a:rPr lang="en-US" sz="1400" err="1">
                <a:solidFill>
                  <a:schemeClr val="bg1"/>
                </a:solidFill>
              </a:rPr>
              <a:t>funciones</a:t>
            </a:r>
            <a:r>
              <a:rPr lang="en-US" sz="1400">
                <a:solidFill>
                  <a:schemeClr val="bg1"/>
                </a:solidFill>
              </a:rPr>
              <a:t> de </a:t>
            </a:r>
            <a:r>
              <a:rPr lang="en-US" sz="1400" err="1">
                <a:solidFill>
                  <a:schemeClr val="bg1"/>
                </a:solidFill>
              </a:rPr>
              <a:t>membresia</a:t>
            </a:r>
            <a:r>
              <a:rPr lang="en-US" sz="1400">
                <a:solidFill>
                  <a:schemeClr val="bg1"/>
                </a:solidFill>
              </a:rPr>
              <a:t> por variable.</a:t>
            </a:r>
            <a:endParaRPr lang="en" sz="1400">
              <a:solidFill>
                <a:schemeClr val="bg1"/>
              </a:solidFill>
            </a:endParaRPr>
          </a:p>
        </p:txBody>
      </p:sp>
      <p:sp>
        <p:nvSpPr>
          <p:cNvPr id="11" name="TextBox 2">
            <a:extLst>
              <a:ext uri="{FF2B5EF4-FFF2-40B4-BE49-F238E27FC236}">
                <a16:creationId xmlns:a16="http://schemas.microsoft.com/office/drawing/2014/main" id="{0B2D5CFE-CEC8-46B8-AB51-184CEE9DF3AB}"/>
              </a:ext>
            </a:extLst>
          </p:cNvPr>
          <p:cNvSpPr txBox="1"/>
          <p:nvPr/>
        </p:nvSpPr>
        <p:spPr>
          <a:xfrm>
            <a:off x="3102430" y="107661"/>
            <a:ext cx="59354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Estructura de modelo ANFIS con input 3x3</a:t>
            </a:r>
          </a:p>
        </p:txBody>
      </p:sp>
      <p:pic>
        <p:nvPicPr>
          <p:cNvPr id="16" name="Imagen 15" descr="Captura de pantalla de computadora&#10;&#10;Descripción generada automáticamente">
            <a:extLst>
              <a:ext uri="{FF2B5EF4-FFF2-40B4-BE49-F238E27FC236}">
                <a16:creationId xmlns:a16="http://schemas.microsoft.com/office/drawing/2014/main" id="{E0454233-E36D-4033-B422-D25542E4D80A}"/>
              </a:ext>
            </a:extLst>
          </p:cNvPr>
          <p:cNvPicPr>
            <a:picLocks noChangeAspect="1"/>
          </p:cNvPicPr>
          <p:nvPr/>
        </p:nvPicPr>
        <p:blipFill>
          <a:blip r:embed="rId4"/>
          <a:stretch>
            <a:fillRect/>
          </a:stretch>
        </p:blipFill>
        <p:spPr>
          <a:xfrm>
            <a:off x="3787084" y="931617"/>
            <a:ext cx="4319905" cy="3032760"/>
          </a:xfrm>
          <a:prstGeom prst="rect">
            <a:avLst/>
          </a:prstGeom>
        </p:spPr>
      </p:pic>
      <p:sp>
        <p:nvSpPr>
          <p:cNvPr id="2" name="CuadroTexto 1">
            <a:extLst>
              <a:ext uri="{FF2B5EF4-FFF2-40B4-BE49-F238E27FC236}">
                <a16:creationId xmlns:a16="http://schemas.microsoft.com/office/drawing/2014/main" id="{95EB4D07-88E8-4F38-A069-C64013D1F08B}"/>
              </a:ext>
            </a:extLst>
          </p:cNvPr>
          <p:cNvSpPr txBox="1"/>
          <p:nvPr/>
        </p:nvSpPr>
        <p:spPr>
          <a:xfrm>
            <a:off x="3310352" y="4383262"/>
            <a:ext cx="5833648" cy="430887"/>
          </a:xfrm>
          <a:prstGeom prst="rect">
            <a:avLst/>
          </a:prstGeom>
          <a:noFill/>
        </p:spPr>
        <p:txBody>
          <a:bodyPr wrap="none" rtlCol="0">
            <a:spAutoFit/>
          </a:bodyPr>
          <a:lstStyle/>
          <a:p>
            <a:r>
              <a:rPr lang="es-ES" sz="1100">
                <a:effectLst/>
                <a:latin typeface="+mj-lt"/>
                <a:ea typeface="Times New Roman" panose="02020603050405020304" pitchFamily="18" charset="0"/>
              </a:rPr>
              <a:t>Para el modelo con funciones de membresía tupo trapezoidal con función de salida lineal, </a:t>
            </a:r>
          </a:p>
          <a:p>
            <a:r>
              <a:rPr lang="es-ES" sz="1100">
                <a:effectLst/>
                <a:latin typeface="+mj-lt"/>
                <a:ea typeface="Times New Roman" panose="02020603050405020304" pitchFamily="18" charset="0"/>
              </a:rPr>
              <a:t>generó 19683 reglas y 39432 nodos.</a:t>
            </a:r>
            <a:endParaRPr lang="en-US" sz="1100">
              <a:latin typeface="+mj-lt"/>
            </a:endParaRPr>
          </a:p>
        </p:txBody>
      </p:sp>
    </p:spTree>
    <p:extLst>
      <p:ext uri="{BB962C8B-B14F-4D97-AF65-F5344CB8AC3E}">
        <p14:creationId xmlns:p14="http://schemas.microsoft.com/office/powerpoint/2010/main" val="3935388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28000" b="-2000"/>
          </a:stretch>
        </a:blipFill>
        <a:effectLst/>
      </p:bgPr>
    </p:bg>
    <p:spTree>
      <p:nvGrpSpPr>
        <p:cNvPr id="1" name="Shape 300"/>
        <p:cNvGrpSpPr/>
        <p:nvPr/>
      </p:nvGrpSpPr>
      <p:grpSpPr>
        <a:xfrm>
          <a:off x="0" y="0"/>
          <a:ext cx="0" cy="0"/>
          <a:chOff x="0" y="0"/>
          <a:chExt cx="0" cy="0"/>
        </a:xfrm>
      </p:grpSpPr>
      <p:sp>
        <p:nvSpPr>
          <p:cNvPr id="304" name="Shape 304"/>
          <p:cNvSpPr txBox="1">
            <a:spLocks noGrp="1"/>
          </p:cNvSpPr>
          <p:nvPr>
            <p:ph type="title"/>
          </p:nvPr>
        </p:nvSpPr>
        <p:spPr>
          <a:xfrm>
            <a:off x="442405" y="1273750"/>
            <a:ext cx="1437108" cy="44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Protocolo</a:t>
            </a:r>
            <a:endParaRPr sz="2000"/>
          </a:p>
        </p:txBody>
      </p:sp>
      <p:sp>
        <p:nvSpPr>
          <p:cNvPr id="303" name="Shape 3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sp>
        <p:nvSpPr>
          <p:cNvPr id="305" name="Shape 305"/>
          <p:cNvSpPr txBox="1">
            <a:spLocks noGrp="1"/>
          </p:cNvSpPr>
          <p:nvPr>
            <p:ph type="body" idx="4294967295"/>
          </p:nvPr>
        </p:nvSpPr>
        <p:spPr>
          <a:xfrm>
            <a:off x="364671" y="1889737"/>
            <a:ext cx="2584450" cy="238714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1400">
                <a:solidFill>
                  <a:schemeClr val="bg1"/>
                </a:solidFill>
              </a:rPr>
              <a:t>A manera de ejemplo y con fines meramente académicos, usamos una matriz 2x2 para poder observar una estructura de modelo ANFIS</a:t>
            </a:r>
            <a:endParaRPr lang="en" sz="1400">
              <a:solidFill>
                <a:schemeClr val="bg1"/>
              </a:solidFill>
            </a:endParaRPr>
          </a:p>
        </p:txBody>
      </p:sp>
      <p:sp>
        <p:nvSpPr>
          <p:cNvPr id="11" name="TextBox 2">
            <a:extLst>
              <a:ext uri="{FF2B5EF4-FFF2-40B4-BE49-F238E27FC236}">
                <a16:creationId xmlns:a16="http://schemas.microsoft.com/office/drawing/2014/main" id="{0B2D5CFE-CEC8-46B8-AB51-184CEE9DF3AB}"/>
              </a:ext>
            </a:extLst>
          </p:cNvPr>
          <p:cNvSpPr txBox="1"/>
          <p:nvPr/>
        </p:nvSpPr>
        <p:spPr>
          <a:xfrm>
            <a:off x="3102430" y="107661"/>
            <a:ext cx="59354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Estructura de modelo ANFIS con input 3x3</a:t>
            </a:r>
          </a:p>
        </p:txBody>
      </p:sp>
      <p:pic>
        <p:nvPicPr>
          <p:cNvPr id="16" name="Imagen 15" descr="Captura de pantalla de computadora&#10;&#10;Descripción generada automáticamente">
            <a:extLst>
              <a:ext uri="{FF2B5EF4-FFF2-40B4-BE49-F238E27FC236}">
                <a16:creationId xmlns:a16="http://schemas.microsoft.com/office/drawing/2014/main" id="{E0454233-E36D-4033-B422-D25542E4D80A}"/>
              </a:ext>
            </a:extLst>
          </p:cNvPr>
          <p:cNvPicPr>
            <a:picLocks noChangeAspect="1"/>
          </p:cNvPicPr>
          <p:nvPr/>
        </p:nvPicPr>
        <p:blipFill>
          <a:blip r:embed="rId4"/>
          <a:stretch>
            <a:fillRect/>
          </a:stretch>
        </p:blipFill>
        <p:spPr>
          <a:xfrm>
            <a:off x="4572000" y="399142"/>
            <a:ext cx="2880000" cy="2021884"/>
          </a:xfrm>
          <a:prstGeom prst="rect">
            <a:avLst/>
          </a:prstGeom>
        </p:spPr>
      </p:pic>
      <p:pic>
        <p:nvPicPr>
          <p:cNvPr id="7" name="Imagen 6" descr="Diagrama&#10;&#10;Descripción generada automáticamente">
            <a:extLst>
              <a:ext uri="{FF2B5EF4-FFF2-40B4-BE49-F238E27FC236}">
                <a16:creationId xmlns:a16="http://schemas.microsoft.com/office/drawing/2014/main" id="{5C61FFFA-616C-496F-8120-5F8397034D25}"/>
              </a:ext>
            </a:extLst>
          </p:cNvPr>
          <p:cNvPicPr>
            <a:picLocks noChangeAspect="1"/>
          </p:cNvPicPr>
          <p:nvPr/>
        </p:nvPicPr>
        <p:blipFill>
          <a:blip r:embed="rId5"/>
          <a:stretch>
            <a:fillRect/>
          </a:stretch>
        </p:blipFill>
        <p:spPr>
          <a:xfrm>
            <a:off x="4572000" y="2774732"/>
            <a:ext cx="2880000" cy="2316108"/>
          </a:xfrm>
          <a:prstGeom prst="rect">
            <a:avLst/>
          </a:prstGeom>
        </p:spPr>
      </p:pic>
      <p:sp>
        <p:nvSpPr>
          <p:cNvPr id="8" name="TextBox 2">
            <a:extLst>
              <a:ext uri="{FF2B5EF4-FFF2-40B4-BE49-F238E27FC236}">
                <a16:creationId xmlns:a16="http://schemas.microsoft.com/office/drawing/2014/main" id="{A2F76809-5B52-4F98-A743-D36747249813}"/>
              </a:ext>
            </a:extLst>
          </p:cNvPr>
          <p:cNvSpPr txBox="1"/>
          <p:nvPr/>
        </p:nvSpPr>
        <p:spPr>
          <a:xfrm>
            <a:off x="3102430" y="2402473"/>
            <a:ext cx="59354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Estructura de modelo ANFIS con input 2x2</a:t>
            </a:r>
          </a:p>
        </p:txBody>
      </p:sp>
    </p:spTree>
    <p:extLst>
      <p:ext uri="{BB962C8B-B14F-4D97-AF65-F5344CB8AC3E}">
        <p14:creationId xmlns:p14="http://schemas.microsoft.com/office/powerpoint/2010/main" val="397107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35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Resultados</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Precisión en la clasificación</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616745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59000" b="8000"/>
          </a:stretch>
        </a:blipFill>
        <a:effectLst/>
      </p:bgPr>
    </p:bg>
    <p:spTree>
      <p:nvGrpSpPr>
        <p:cNvPr id="1" name="Shape 282"/>
        <p:cNvGrpSpPr/>
        <p:nvPr/>
      </p:nvGrpSpPr>
      <p:grpSpPr>
        <a:xfrm>
          <a:off x="0" y="0"/>
          <a:ext cx="0" cy="0"/>
          <a:chOff x="0" y="0"/>
          <a:chExt cx="0" cy="0"/>
        </a:xfrm>
      </p:grpSpPr>
      <p:sp>
        <p:nvSpPr>
          <p:cNvPr id="284" name="Shape 284"/>
          <p:cNvSpPr txBox="1">
            <a:spLocks noGrp="1"/>
          </p:cNvSpPr>
          <p:nvPr>
            <p:ph type="body" idx="4294967295"/>
          </p:nvPr>
        </p:nvSpPr>
        <p:spPr>
          <a:xfrm>
            <a:off x="3446857" y="174042"/>
            <a:ext cx="5465820" cy="730222"/>
          </a:xfrm>
          <a:prstGeom prst="rect">
            <a:avLst/>
          </a:prstGeom>
        </p:spPr>
        <p:txBody>
          <a:bodyPr spcFirstLastPara="1" wrap="square" lIns="91425" tIns="91425" rIns="91425" bIns="91425" anchor="t" anchorCtr="0">
            <a:noAutofit/>
          </a:bodyPr>
          <a:lstStyle/>
          <a:p>
            <a:pPr marL="0" indent="0">
              <a:buNone/>
            </a:pPr>
            <a:r>
              <a:rPr lang="es" sz="1600">
                <a:solidFill>
                  <a:srgbClr val="00467C"/>
                </a:solidFill>
                <a:latin typeface="Arial"/>
                <a:cs typeface="Arial"/>
                <a:sym typeface="Arial"/>
              </a:rPr>
              <a:t>Al realizar los distintos experimentos se evidencio que los mejores resultados </a:t>
            </a:r>
            <a:r>
              <a:rPr lang="en-US" sz="1600">
                <a:solidFill>
                  <a:srgbClr val="00467C"/>
                </a:solidFill>
                <a:latin typeface="Arial"/>
                <a:cs typeface="Arial"/>
                <a:sym typeface="Arial"/>
              </a:rPr>
              <a:t>no </a:t>
            </a:r>
            <a:r>
              <a:rPr lang="en-US" sz="1600" err="1">
                <a:solidFill>
                  <a:srgbClr val="00467C"/>
                </a:solidFill>
                <a:latin typeface="Arial"/>
                <a:cs typeface="Arial"/>
                <a:sym typeface="Arial"/>
              </a:rPr>
              <a:t>fueron</a:t>
            </a:r>
            <a:r>
              <a:rPr lang="en-US" sz="1600">
                <a:solidFill>
                  <a:srgbClr val="00467C"/>
                </a:solidFill>
                <a:latin typeface="Arial"/>
                <a:cs typeface="Arial"/>
                <a:sym typeface="Arial"/>
              </a:rPr>
              <a:t> </a:t>
            </a:r>
            <a:r>
              <a:rPr lang="en-US" sz="1600" err="1">
                <a:solidFill>
                  <a:srgbClr val="00467C"/>
                </a:solidFill>
                <a:latin typeface="Arial"/>
                <a:cs typeface="Arial"/>
                <a:sym typeface="Arial"/>
              </a:rPr>
              <a:t>satisfactorios</a:t>
            </a:r>
            <a:r>
              <a:rPr lang="en-US" sz="1600">
                <a:solidFill>
                  <a:srgbClr val="00467C"/>
                </a:solidFill>
                <a:latin typeface="Arial"/>
                <a:cs typeface="Arial"/>
                <a:sym typeface="Arial"/>
              </a:rPr>
              <a:t>. </a:t>
            </a:r>
          </a:p>
          <a:p>
            <a:pPr marL="0" lvl="0" indent="0" rtl="0">
              <a:spcBef>
                <a:spcPts val="600"/>
              </a:spcBef>
              <a:spcAft>
                <a:spcPts val="0"/>
              </a:spcAft>
              <a:buNone/>
            </a:pPr>
            <a:endParaRPr lang="en" sz="1400"/>
          </a:p>
          <a:p>
            <a:pPr marL="0" lvl="0" indent="0" rtl="0">
              <a:spcBef>
                <a:spcPts val="600"/>
              </a:spcBef>
              <a:spcAft>
                <a:spcPts val="0"/>
              </a:spcAft>
              <a:buNone/>
            </a:pPr>
            <a:endParaRPr lang="en" sz="1400"/>
          </a:p>
          <a:p>
            <a:pPr marL="0" lvl="0" indent="0" rtl="0">
              <a:spcBef>
                <a:spcPts val="600"/>
              </a:spcBef>
              <a:spcAft>
                <a:spcPts val="0"/>
              </a:spcAft>
              <a:buNone/>
            </a:pPr>
            <a:endParaRPr sz="1400"/>
          </a:p>
        </p:txBody>
      </p:sp>
      <p:sp>
        <p:nvSpPr>
          <p:cNvPr id="286" name="Shape 286"/>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29</a:t>
            </a:fld>
            <a:endParaRPr/>
          </a:p>
        </p:txBody>
      </p:sp>
      <p:sp>
        <p:nvSpPr>
          <p:cNvPr id="287" name="Shape 287"/>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Resultados</a:t>
            </a:r>
            <a:endParaRPr sz="2000"/>
          </a:p>
        </p:txBody>
      </p:sp>
      <p:sp>
        <p:nvSpPr>
          <p:cNvPr id="8" name="TextBox 7">
            <a:extLst>
              <a:ext uri="{FF2B5EF4-FFF2-40B4-BE49-F238E27FC236}">
                <a16:creationId xmlns:a16="http://schemas.microsoft.com/office/drawing/2014/main" id="{67B116EF-945C-40D6-BC5B-6EB8CA2EE46B}"/>
              </a:ext>
            </a:extLst>
          </p:cNvPr>
          <p:cNvSpPr txBox="1"/>
          <p:nvPr/>
        </p:nvSpPr>
        <p:spPr>
          <a:xfrm>
            <a:off x="269421" y="1975758"/>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rgbClr val="00467C"/>
                </a:solidFill>
                <a:latin typeface="+mj-lt"/>
                <a:ea typeface="Open Sans"/>
                <a:cs typeface="Open Sans"/>
                <a:sym typeface="Open Sans"/>
              </a:rPr>
              <a:t>El modelo ANFIS utiliza mas recursos computacionales que en aplicaciones anteriores.</a:t>
            </a:r>
            <a:endParaRPr lang="es-CO">
              <a:solidFill>
                <a:srgbClr val="00467C"/>
              </a:solidFill>
              <a:latin typeface="+mj-lt"/>
              <a:ea typeface="Open Sans"/>
              <a:cs typeface="Open Sans"/>
              <a:sym typeface="Open Sans"/>
            </a:endParaRPr>
          </a:p>
          <a:p>
            <a:endParaRPr lang="es-CO">
              <a:solidFill>
                <a:srgbClr val="00467C"/>
              </a:solidFill>
              <a:latin typeface="+mj-lt"/>
              <a:ea typeface="Open Sans"/>
              <a:cs typeface="Open Sans"/>
            </a:endParaRPr>
          </a:p>
          <a:p>
            <a:r>
              <a:rPr lang="en-US">
                <a:solidFill>
                  <a:srgbClr val="00467C"/>
                </a:solidFill>
                <a:latin typeface="+mj-lt"/>
                <a:ea typeface="Open Sans"/>
                <a:cs typeface="Open Sans"/>
              </a:rPr>
              <a:t>A</a:t>
            </a:r>
            <a:r>
              <a:rPr lang="es">
                <a:solidFill>
                  <a:srgbClr val="00467C"/>
                </a:solidFill>
                <a:latin typeface="+mj-lt"/>
                <a:ea typeface="Open Sans"/>
                <a:cs typeface="Open Sans"/>
              </a:rPr>
              <a:t> pesar del pre-procesamiento de los datos (reducir dimensiones),</a:t>
            </a:r>
            <a:r>
              <a:rPr lang="es-CO">
                <a:solidFill>
                  <a:srgbClr val="00467C"/>
                </a:solidFill>
                <a:latin typeface="+mj-lt"/>
                <a:ea typeface="Open Sans"/>
                <a:cs typeface="Open Sans"/>
              </a:rPr>
              <a:t> los tiempos de </a:t>
            </a:r>
            <a:r>
              <a:rPr lang="es">
                <a:solidFill>
                  <a:srgbClr val="00467C"/>
                </a:solidFill>
                <a:latin typeface="+mj-lt"/>
                <a:ea typeface="Open Sans"/>
                <a:cs typeface="Open Sans"/>
              </a:rPr>
              <a:t>modelamiento no son satisfactorios.</a:t>
            </a:r>
          </a:p>
        </p:txBody>
      </p:sp>
      <p:sp>
        <p:nvSpPr>
          <p:cNvPr id="9" name="Shape 284">
            <a:extLst>
              <a:ext uri="{FF2B5EF4-FFF2-40B4-BE49-F238E27FC236}">
                <a16:creationId xmlns:a16="http://schemas.microsoft.com/office/drawing/2014/main" id="{297FB723-1642-4B33-9A9C-EC135CAA7FCE}"/>
              </a:ext>
            </a:extLst>
          </p:cNvPr>
          <p:cNvSpPr txBox="1">
            <a:spLocks/>
          </p:cNvSpPr>
          <p:nvPr/>
        </p:nvSpPr>
        <p:spPr>
          <a:xfrm>
            <a:off x="3408759" y="3140016"/>
            <a:ext cx="5465820" cy="730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marL="0" indent="0">
              <a:buFont typeface="Open Sans"/>
              <a:buNone/>
            </a:pPr>
            <a:r>
              <a:rPr lang="es-ES" sz="1600">
                <a:solidFill>
                  <a:srgbClr val="00467C"/>
                </a:solidFill>
                <a:latin typeface="Arial"/>
                <a:cs typeface="Arial"/>
                <a:sym typeface="Arial"/>
              </a:rPr>
              <a:t>Al hacer las validaciones de los modelos ANFIS generados, los valores de salida fueron cero. Esto debido a la perdida de información de los datos de entrada  y la imposibilidad de la generación de reglas completas (matrices 3x3 en escala de grises). </a:t>
            </a:r>
          </a:p>
          <a:p>
            <a:pPr marL="0" indent="0">
              <a:buFont typeface="Open Sans"/>
              <a:buNone/>
            </a:pPr>
            <a:endParaRPr lang="es-ES" sz="1400"/>
          </a:p>
          <a:p>
            <a:pPr marL="0" indent="0">
              <a:buFont typeface="Open Sans"/>
              <a:buNone/>
            </a:pPr>
            <a:endParaRPr lang="es-ES" sz="1400"/>
          </a:p>
          <a:p>
            <a:pPr marL="0" indent="0">
              <a:buFont typeface="Open Sans"/>
              <a:buNone/>
            </a:pPr>
            <a:endParaRPr lang="es-ES" sz="1400"/>
          </a:p>
        </p:txBody>
      </p:sp>
      <p:sp>
        <p:nvSpPr>
          <p:cNvPr id="3" name="CuadroTexto 2">
            <a:extLst>
              <a:ext uri="{FF2B5EF4-FFF2-40B4-BE49-F238E27FC236}">
                <a16:creationId xmlns:a16="http://schemas.microsoft.com/office/drawing/2014/main" id="{9D3BB3F3-0DE8-488C-82D3-AD08A07D8907}"/>
              </a:ext>
            </a:extLst>
          </p:cNvPr>
          <p:cNvSpPr txBox="1"/>
          <p:nvPr/>
        </p:nvSpPr>
        <p:spPr>
          <a:xfrm>
            <a:off x="3446857" y="4527060"/>
            <a:ext cx="4927122" cy="307777"/>
          </a:xfrm>
          <a:prstGeom prst="rect">
            <a:avLst/>
          </a:prstGeom>
          <a:noFill/>
        </p:spPr>
        <p:txBody>
          <a:bodyPr wrap="square" rtlCol="0">
            <a:spAutoFit/>
          </a:bodyPr>
          <a:lstStyle/>
          <a:p>
            <a:r>
              <a:rPr lang="en-US" err="1"/>
              <a:t>Repositorio</a:t>
            </a:r>
            <a:r>
              <a:rPr lang="en-US"/>
              <a:t>: </a:t>
            </a:r>
            <a:r>
              <a:rPr lang="en-US">
                <a:hlinkClick r:id="rId4"/>
              </a:rPr>
              <a:t>https://github.com/MarlonJaraZ/Logica_difusa</a:t>
            </a:r>
            <a:r>
              <a:rPr lang="en-US"/>
              <a:t>  </a:t>
            </a:r>
          </a:p>
        </p:txBody>
      </p:sp>
      <p:pic>
        <p:nvPicPr>
          <p:cNvPr id="10" name="Imagen 9" descr="Imagen que contiene Interfaz de usuario gráfica&#10;&#10;Descripción generada automáticamente">
            <a:extLst>
              <a:ext uri="{FF2B5EF4-FFF2-40B4-BE49-F238E27FC236}">
                <a16:creationId xmlns:a16="http://schemas.microsoft.com/office/drawing/2014/main" id="{E54D974E-D784-4EDE-A4B0-908C5DD16D6F}"/>
              </a:ext>
            </a:extLst>
          </p:cNvPr>
          <p:cNvPicPr>
            <a:picLocks noChangeAspect="1"/>
          </p:cNvPicPr>
          <p:nvPr/>
        </p:nvPicPr>
        <p:blipFill>
          <a:blip r:embed="rId5"/>
          <a:stretch>
            <a:fillRect/>
          </a:stretch>
        </p:blipFill>
        <p:spPr>
          <a:xfrm>
            <a:off x="4110510" y="982767"/>
            <a:ext cx="3599815" cy="799465"/>
          </a:xfrm>
          <a:prstGeom prst="rect">
            <a:avLst/>
          </a:prstGeom>
          <a:ln>
            <a:solidFill>
              <a:schemeClr val="tx1"/>
            </a:solidFill>
          </a:ln>
        </p:spPr>
      </p:pic>
      <p:pic>
        <p:nvPicPr>
          <p:cNvPr id="11" name="Imagen 10" descr="Texto&#10;&#10;Descripción generada automáticamente">
            <a:extLst>
              <a:ext uri="{FF2B5EF4-FFF2-40B4-BE49-F238E27FC236}">
                <a16:creationId xmlns:a16="http://schemas.microsoft.com/office/drawing/2014/main" id="{157D1661-6B0D-4C29-B5D6-C60E692A4725}"/>
              </a:ext>
            </a:extLst>
          </p:cNvPr>
          <p:cNvPicPr>
            <a:picLocks noChangeAspect="1"/>
          </p:cNvPicPr>
          <p:nvPr/>
        </p:nvPicPr>
        <p:blipFill>
          <a:blip r:embed="rId6"/>
          <a:stretch>
            <a:fillRect/>
          </a:stretch>
        </p:blipFill>
        <p:spPr>
          <a:xfrm>
            <a:off x="3669347" y="1930082"/>
            <a:ext cx="4319905" cy="1283335"/>
          </a:xfrm>
          <a:prstGeom prst="rect">
            <a:avLst/>
          </a:prstGeom>
          <a:ln w="3175">
            <a:solidFill>
              <a:schemeClr val="tx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1 Marcador de texto"/>
          <p:cNvSpPr>
            <a:spLocks noGrp="1"/>
          </p:cNvSpPr>
          <p:nvPr>
            <p:ph type="body" idx="1"/>
          </p:nvPr>
        </p:nvSpPr>
        <p:spPr>
          <a:xfrm>
            <a:off x="434340" y="909930"/>
            <a:ext cx="8115300" cy="3003600"/>
          </a:xfrm>
        </p:spPr>
        <p:txBody>
          <a:bodyPr/>
          <a:lstStyle/>
          <a:p>
            <a:r>
              <a:rPr lang="es-ES"/>
              <a:t>Según el RLCPD en Colombia, hasta el 2018  se han registrado </a:t>
            </a:r>
            <a:r>
              <a:rPr lang="es-ES">
                <a:solidFill>
                  <a:srgbClr val="FF0000"/>
                </a:solidFill>
              </a:rPr>
              <a:t>1’389.716 </a:t>
            </a:r>
            <a:r>
              <a:rPr lang="es-ES"/>
              <a:t> personas con discapacidad de las cuales </a:t>
            </a:r>
            <a:r>
              <a:rPr lang="es-ES">
                <a:solidFill>
                  <a:srgbClr val="FF0000"/>
                </a:solidFill>
              </a:rPr>
              <a:t>693.803</a:t>
            </a:r>
            <a:r>
              <a:rPr lang="es-ES"/>
              <a:t> tienen comprometido el movimiento de manos, brazos y piernas.</a:t>
            </a:r>
          </a:p>
          <a:p>
            <a:r>
              <a:rPr lang="es-ES">
                <a:solidFill>
                  <a:srgbClr val="FF0000"/>
                </a:solidFill>
              </a:rPr>
              <a:t>27.679</a:t>
            </a:r>
            <a:r>
              <a:rPr lang="es-ES"/>
              <a:t> de ellas requieren prótesis.</a:t>
            </a:r>
          </a:p>
          <a:p>
            <a:endParaRPr lang="es-ES"/>
          </a:p>
        </p:txBody>
      </p:sp>
      <p:sp>
        <p:nvSpPr>
          <p:cNvPr id="247" name="Shape 24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
        <p:nvSpPr>
          <p:cNvPr id="9" name="Shape 139"/>
          <p:cNvSpPr txBox="1">
            <a:spLocks/>
          </p:cNvSpPr>
          <p:nvPr/>
        </p:nvSpPr>
        <p:spPr>
          <a:xfrm>
            <a:off x="1654575" y="1279025"/>
            <a:ext cx="5911200" cy="300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s-ES" sz="3000" b="1">
              <a:solidFill>
                <a:srgbClr val="00467C"/>
              </a:solidFill>
              <a:latin typeface="Open Sans"/>
            </a:endParaRPr>
          </a:p>
        </p:txBody>
      </p:sp>
      <p:sp>
        <p:nvSpPr>
          <p:cNvPr id="11" name="1 Marcador de texto"/>
          <p:cNvSpPr txBox="1">
            <a:spLocks/>
          </p:cNvSpPr>
          <p:nvPr/>
        </p:nvSpPr>
        <p:spPr>
          <a:xfrm>
            <a:off x="198120" y="4111650"/>
            <a:ext cx="8587740" cy="54007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ctr" rtl="0">
              <a:lnSpc>
                <a:spcPct val="100000"/>
              </a:lnSpc>
              <a:spcBef>
                <a:spcPts val="600"/>
              </a:spcBef>
              <a:spcAft>
                <a:spcPts val="0"/>
              </a:spcAft>
              <a:buClr>
                <a:srgbClr val="FFFFFF"/>
              </a:buClr>
              <a:buSzPts val="3000"/>
              <a:buFont typeface="Open Sans"/>
              <a:buChar char="▫"/>
              <a:defRPr sz="3000" b="1" i="0" u="none" strike="noStrike" cap="none">
                <a:solidFill>
                  <a:srgbClr val="00467C"/>
                </a:solidFill>
                <a:latin typeface="Open Sans"/>
                <a:ea typeface="Open Sans"/>
                <a:cs typeface="Open Sans"/>
                <a:sym typeface="Open Sans"/>
              </a:defRPr>
            </a:lvl1pPr>
            <a:lvl2pPr marL="914400" marR="0" lvl="1"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2pPr>
            <a:lvl3pPr marL="1371600" marR="0" lvl="2"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3pPr>
            <a:lvl4pPr marL="1828800" marR="0" lvl="3"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4pPr>
            <a:lvl5pPr marL="2286000" marR="0" lvl="4"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5pPr>
            <a:lvl6pPr marL="2743200" marR="0" lvl="5"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6pPr>
            <a:lvl7pPr marL="3200400" marR="0" lvl="6"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7pPr>
            <a:lvl8pPr marL="3657600" marR="0" lvl="7"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8pPr>
            <a:lvl9pPr marL="4114800" marR="0" lvl="8"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9pPr>
          </a:lstStyle>
          <a:p>
            <a:r>
              <a:rPr lang="es-ES" sz="1200"/>
              <a:t>Datos obtenidos del Registro para la Localización y Caracterización de Personas con Discapacidad (RLCPD)  a corte de Enero de 2018 – Ministerio de Salud y protección Social en Colombia</a:t>
            </a:r>
          </a:p>
        </p:txBody>
      </p:sp>
      <p:sp>
        <p:nvSpPr>
          <p:cNvPr id="3" name="Rectángulo 2">
            <a:extLst>
              <a:ext uri="{FF2B5EF4-FFF2-40B4-BE49-F238E27FC236}">
                <a16:creationId xmlns:a16="http://schemas.microsoft.com/office/drawing/2014/main" id="{8C205F46-8CCB-4D1F-8432-11E20230F1AA}"/>
              </a:ext>
            </a:extLst>
          </p:cNvPr>
          <p:cNvSpPr/>
          <p:nvPr/>
        </p:nvSpPr>
        <p:spPr>
          <a:xfrm>
            <a:off x="521988" y="384781"/>
            <a:ext cx="5801588" cy="646331"/>
          </a:xfrm>
          <a:prstGeom prst="rect">
            <a:avLst/>
          </a:prstGeom>
          <a:noFill/>
        </p:spPr>
        <p:txBody>
          <a:bodyPr wrap="none" lIns="91440" tIns="45720" rIns="91440" bIns="45720">
            <a:spAutoFit/>
          </a:bodyPr>
          <a:lstStyle/>
          <a:p>
            <a:pPr algn="ctr"/>
            <a:r>
              <a:rPr lang="es-ES" sz="3600" b="0" cap="none" spc="0">
                <a:ln w="0"/>
                <a:solidFill>
                  <a:schemeClr val="tx1"/>
                </a:solidFill>
                <a:effectLst>
                  <a:outerShdw blurRad="38100" dist="19050" dir="2700000" algn="tl" rotWithShape="0">
                    <a:schemeClr val="dk1">
                      <a:alpha val="40000"/>
                    </a:schemeClr>
                  </a:outerShdw>
                </a:effectLst>
              </a:rPr>
              <a:t>Ajustar: datos de seguridad</a:t>
            </a:r>
          </a:p>
        </p:txBody>
      </p:sp>
    </p:spTree>
    <p:extLst>
      <p:ext uri="{BB962C8B-B14F-4D97-AF65-F5344CB8AC3E}">
        <p14:creationId xmlns:p14="http://schemas.microsoft.com/office/powerpoint/2010/main" val="3572982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idx="4294967295"/>
          </p:nvPr>
        </p:nvSpPr>
        <p:spPr>
          <a:xfrm>
            <a:off x="2379400" y="2650150"/>
            <a:ext cx="4385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Conclusiones</a:t>
            </a:r>
            <a:endParaRPr sz="3600"/>
          </a:p>
        </p:txBody>
      </p:sp>
      <p:sp>
        <p:nvSpPr>
          <p:cNvPr id="159" name="Shape 159"/>
          <p:cNvSpPr txBox="1">
            <a:spLocks noGrp="1"/>
          </p:cNvSpPr>
          <p:nvPr>
            <p:ph type="subTitle" idx="4294967295"/>
          </p:nvPr>
        </p:nvSpPr>
        <p:spPr>
          <a:xfrm>
            <a:off x="2379400" y="3640152"/>
            <a:ext cx="43851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CO" sz="1400"/>
              <a:t>Observaciones finales y recomendaciones</a:t>
            </a:r>
            <a:endParaRPr sz="1400"/>
          </a:p>
        </p:txBody>
      </p:sp>
      <p:sp>
        <p:nvSpPr>
          <p:cNvPr id="168" name="Shape 168"/>
          <p:cNvSpPr/>
          <p:nvPr/>
        </p:nvSpPr>
        <p:spPr>
          <a:xfrm>
            <a:off x="3677234" y="991872"/>
            <a:ext cx="229724" cy="219349"/>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rot="2697369">
            <a:off x="4962429" y="2045525"/>
            <a:ext cx="348744" cy="332994"/>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4997118" y="1144515"/>
            <a:ext cx="139684" cy="133412"/>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rot="1280130">
            <a:off x="3518077" y="1653523"/>
            <a:ext cx="139667" cy="13340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grpSp>
        <p:nvGrpSpPr>
          <p:cNvPr id="23" name="Shape 434"/>
          <p:cNvGrpSpPr/>
          <p:nvPr/>
        </p:nvGrpSpPr>
        <p:grpSpPr>
          <a:xfrm>
            <a:off x="3792096" y="1341472"/>
            <a:ext cx="1389963" cy="1394108"/>
            <a:chOff x="5290150" y="1636700"/>
            <a:chExt cx="425025" cy="429875"/>
          </a:xfrm>
        </p:grpSpPr>
        <p:sp>
          <p:nvSpPr>
            <p:cNvPr id="24" name="Shape 435"/>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9050" cap="rnd" cmpd="sng">
              <a:solidFill>
                <a:srgbClr val="00467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436"/>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9050" cap="rnd" cmpd="sng">
              <a:solidFill>
                <a:srgbClr val="00467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a:t>Conclusiones</a:t>
            </a:r>
            <a:endParaRPr sz="2000"/>
          </a:p>
        </p:txBody>
      </p:sp>
      <p:sp>
        <p:nvSpPr>
          <p:cNvPr id="266" name="Shape 266"/>
          <p:cNvSpPr txBox="1">
            <a:spLocks noGrp="1"/>
          </p:cNvSpPr>
          <p:nvPr>
            <p:ph type="body" idx="1"/>
          </p:nvPr>
        </p:nvSpPr>
        <p:spPr>
          <a:xfrm>
            <a:off x="268405" y="1651746"/>
            <a:ext cx="2741713" cy="1365900"/>
          </a:xfrm>
          <a:prstGeom prst="rect">
            <a:avLst/>
          </a:prstGeom>
          <a:noFill/>
          <a:ln>
            <a:noFill/>
          </a:ln>
        </p:spPr>
        <p:txBody>
          <a:bodyPr spcFirstLastPara="1" wrap="square" lIns="91425" tIns="91425" rIns="91425" bIns="91425" anchor="t" anchorCtr="0">
            <a:noAutofit/>
          </a:bodyPr>
          <a:lstStyle/>
          <a:p>
            <a:pPr marL="0" indent="0" algn="just">
              <a:buNone/>
            </a:pPr>
            <a:r>
              <a:rPr lang="es-CO" sz="1200">
                <a:latin typeface="Times New Roman"/>
                <a:cs typeface="Times New Roman"/>
              </a:rPr>
              <a:t>1 Uno de los principales beneficios de la aplicación difusa es permitir describir comportamientos subjetivos dentro de las funciones de pertenencia y reglas de inferencia.</a:t>
            </a:r>
          </a:p>
        </p:txBody>
      </p:sp>
      <p:sp>
        <p:nvSpPr>
          <p:cNvPr id="268" name="Shape 268"/>
          <p:cNvSpPr txBox="1">
            <a:spLocks noGrp="1"/>
          </p:cNvSpPr>
          <p:nvPr>
            <p:ph type="body" idx="1"/>
          </p:nvPr>
        </p:nvSpPr>
        <p:spPr>
          <a:xfrm>
            <a:off x="303103" y="3349546"/>
            <a:ext cx="2747665" cy="1042804"/>
          </a:xfrm>
          <a:prstGeom prst="rect">
            <a:avLst/>
          </a:prstGeom>
        </p:spPr>
        <p:txBody>
          <a:bodyPr spcFirstLastPara="1" wrap="square" lIns="91425" tIns="91425" rIns="91425" bIns="91425" anchor="t" anchorCtr="0">
            <a:noAutofit/>
          </a:bodyPr>
          <a:lstStyle/>
          <a:p>
            <a:pPr marL="0" indent="0" algn="just">
              <a:buNone/>
            </a:pPr>
            <a:r>
              <a:rPr lang="es-ES" sz="1200">
                <a:latin typeface="Times New Roman"/>
                <a:cs typeface="Times New Roman"/>
              </a:rPr>
              <a:t>3 Gracias a la fusión entre la lógica difusa y las redes neuronales es posible la generación y optimización automática de las funciones de pertenencia y las reglas de inferencia.</a:t>
            </a:r>
          </a:p>
        </p:txBody>
      </p:sp>
      <p:sp>
        <p:nvSpPr>
          <p:cNvPr id="270" name="Shape 27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31</a:t>
            </a:fld>
            <a:endParaRPr>
              <a:solidFill>
                <a:srgbClr val="294667"/>
              </a:solidFill>
            </a:endParaRPr>
          </a:p>
        </p:txBody>
      </p:sp>
      <p:grpSp>
        <p:nvGrpSpPr>
          <p:cNvPr id="17" name="Shape 541"/>
          <p:cNvGrpSpPr/>
          <p:nvPr/>
        </p:nvGrpSpPr>
        <p:grpSpPr>
          <a:xfrm>
            <a:off x="6849234" y="536700"/>
            <a:ext cx="969519" cy="796147"/>
            <a:chOff x="3932350" y="3714775"/>
            <a:chExt cx="439650" cy="319075"/>
          </a:xfrm>
        </p:grpSpPr>
        <p:sp>
          <p:nvSpPr>
            <p:cNvPr id="18" name="Shape 542"/>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543"/>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544"/>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545"/>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546"/>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 name="Shape 506"/>
          <p:cNvGrpSpPr/>
          <p:nvPr/>
        </p:nvGrpSpPr>
        <p:grpSpPr>
          <a:xfrm>
            <a:off x="7633878" y="205709"/>
            <a:ext cx="839574" cy="823419"/>
            <a:chOff x="3951850" y="2985350"/>
            <a:chExt cx="407950" cy="416500"/>
          </a:xfrm>
        </p:grpSpPr>
        <p:sp>
          <p:nvSpPr>
            <p:cNvPr id="1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 name="Shape 266"/>
          <p:cNvSpPr txBox="1">
            <a:spLocks noGrp="1"/>
          </p:cNvSpPr>
          <p:nvPr>
            <p:ph type="body" idx="1"/>
          </p:nvPr>
        </p:nvSpPr>
        <p:spPr>
          <a:xfrm>
            <a:off x="3212411" y="1826082"/>
            <a:ext cx="2649004" cy="1365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endParaRPr lang="es-CO" sz="1200">
              <a:solidFill>
                <a:srgbClr val="000000"/>
              </a:solidFill>
              <a:latin typeface="Calibri" panose="020F0502020204030204" pitchFamily="34" charset="0"/>
            </a:endParaRPr>
          </a:p>
          <a:p>
            <a:pPr marL="0" lvl="0" indent="0" rtl="0">
              <a:spcBef>
                <a:spcPts val="600"/>
              </a:spcBef>
              <a:spcAft>
                <a:spcPts val="0"/>
              </a:spcAft>
              <a:buNone/>
            </a:pPr>
            <a:endParaRPr sz="1200"/>
          </a:p>
        </p:txBody>
      </p:sp>
      <p:sp>
        <p:nvSpPr>
          <p:cNvPr id="24" name="Shape 268"/>
          <p:cNvSpPr txBox="1">
            <a:spLocks noGrp="1"/>
          </p:cNvSpPr>
          <p:nvPr>
            <p:ph type="body" idx="1"/>
          </p:nvPr>
        </p:nvSpPr>
        <p:spPr>
          <a:xfrm>
            <a:off x="3212411" y="3349562"/>
            <a:ext cx="2814052" cy="1544787"/>
          </a:xfrm>
          <a:prstGeom prst="rect">
            <a:avLst/>
          </a:prstGeom>
          <a:noFill/>
          <a:ln>
            <a:noFill/>
          </a:ln>
        </p:spPr>
        <p:txBody>
          <a:bodyPr spcFirstLastPara="1" wrap="square" lIns="91425" tIns="91425" rIns="91425" bIns="91425" anchor="t" anchorCtr="0">
            <a:noAutofit/>
          </a:bodyPr>
          <a:lstStyle/>
          <a:p>
            <a:pPr marL="0" indent="0" algn="just">
              <a:buNone/>
            </a:pPr>
            <a:r>
              <a:rPr lang="es-ES" sz="1200">
                <a:latin typeface="Times New Roman"/>
                <a:cs typeface="Times New Roman"/>
              </a:rPr>
              <a:t>4. Para el entrenamiento del modelo ANFIS, cada pixel es una variable de entrada, por lo cual se tuvo que reducir las imágenes hasta 3x3 en escala de grises, perdiendo información de cada imagen. </a:t>
            </a:r>
            <a:endParaRPr lang="es-MX" sz="1200">
              <a:latin typeface="Times New Roman"/>
              <a:cs typeface="Times New Roman"/>
            </a:endParaRPr>
          </a:p>
        </p:txBody>
      </p:sp>
      <p:sp>
        <p:nvSpPr>
          <p:cNvPr id="25" name="Shape 268"/>
          <p:cNvSpPr txBox="1">
            <a:spLocks noGrp="1"/>
          </p:cNvSpPr>
          <p:nvPr>
            <p:ph type="body" idx="1"/>
          </p:nvPr>
        </p:nvSpPr>
        <p:spPr>
          <a:xfrm>
            <a:off x="6176760" y="1651548"/>
            <a:ext cx="2754461" cy="1212823"/>
          </a:xfrm>
          <a:prstGeom prst="rect">
            <a:avLst/>
          </a:prstGeom>
        </p:spPr>
        <p:txBody>
          <a:bodyPr spcFirstLastPara="1" wrap="square" lIns="91425" tIns="91425" rIns="91425" bIns="91425" anchor="t" anchorCtr="0">
            <a:noAutofit/>
          </a:bodyPr>
          <a:lstStyle/>
          <a:p>
            <a:pPr marL="0" indent="0" algn="just">
              <a:buNone/>
            </a:pPr>
            <a:r>
              <a:rPr lang="es-ES" sz="1200">
                <a:solidFill>
                  <a:schemeClr val="bg1"/>
                </a:solidFill>
              </a:rPr>
              <a:t>El modelo ANFIS no es el mejor para llevar a cabo tareas de regresión con información de imágenes, por la cantidad de variables entrada de una imagen.</a:t>
            </a:r>
            <a:endParaRPr lang="es-CO" sz="1200">
              <a:solidFill>
                <a:schemeClr val="bg1"/>
              </a:solidFill>
            </a:endParaRPr>
          </a:p>
        </p:txBody>
      </p:sp>
      <p:sp>
        <p:nvSpPr>
          <p:cNvPr id="27" name="Shape 266">
            <a:extLst>
              <a:ext uri="{FF2B5EF4-FFF2-40B4-BE49-F238E27FC236}">
                <a16:creationId xmlns:a16="http://schemas.microsoft.com/office/drawing/2014/main" id="{5684D63A-8205-4271-ACBA-5FFC39846ABC}"/>
              </a:ext>
            </a:extLst>
          </p:cNvPr>
          <p:cNvSpPr txBox="1">
            <a:spLocks/>
          </p:cNvSpPr>
          <p:nvPr/>
        </p:nvSpPr>
        <p:spPr>
          <a:xfrm>
            <a:off x="3186345" y="1621980"/>
            <a:ext cx="2597108" cy="10712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294667"/>
              </a:buClr>
              <a:buSzPts val="1400"/>
              <a:buFont typeface="Open Sans"/>
              <a:buChar char="▫"/>
              <a:defRPr sz="1400" b="0" i="0" u="none" strike="noStrike" cap="none">
                <a:solidFill>
                  <a:srgbClr val="294667"/>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0" indent="0" algn="just">
              <a:buNone/>
            </a:pPr>
            <a:r>
              <a:rPr lang="es-ES" sz="1200">
                <a:latin typeface="Times New Roman"/>
                <a:cs typeface="Times New Roman"/>
              </a:rPr>
              <a:t>2 El costo computacional del proceso difuso no afecta significativamente el tiempo de procesamiento. Por lo que es una herramienta accesible en múltiples escenarios</a:t>
            </a:r>
            <a:endParaRPr lang="es-MX"/>
          </a:p>
        </p:txBody>
      </p:sp>
      <p:sp>
        <p:nvSpPr>
          <p:cNvPr id="28" name="Shape 266">
            <a:extLst>
              <a:ext uri="{FF2B5EF4-FFF2-40B4-BE49-F238E27FC236}">
                <a16:creationId xmlns:a16="http://schemas.microsoft.com/office/drawing/2014/main" id="{9239C9B7-FA0C-454E-94DB-D3C68BE74AF1}"/>
              </a:ext>
            </a:extLst>
          </p:cNvPr>
          <p:cNvSpPr txBox="1">
            <a:spLocks/>
          </p:cNvSpPr>
          <p:nvPr/>
        </p:nvSpPr>
        <p:spPr>
          <a:xfrm>
            <a:off x="6063709" y="2854132"/>
            <a:ext cx="2867512" cy="10712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294667"/>
              </a:buClr>
              <a:buSzPts val="1400"/>
              <a:buFont typeface="Open Sans"/>
              <a:buChar char="▫"/>
              <a:defRPr sz="1400" b="0" i="0" u="none" strike="noStrike" cap="none">
                <a:solidFill>
                  <a:srgbClr val="294667"/>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139700" indent="0" algn="just">
              <a:buNone/>
            </a:pPr>
            <a:r>
              <a:rPr lang="es-ES" sz="1200">
                <a:solidFill>
                  <a:schemeClr val="bg1"/>
                </a:solidFill>
              </a:rPr>
              <a:t>A pesar de que el modelo ANFIS es útil ya que minimiza el trabajo de creación de reglas y asignación de parámetros, la cantidad de reglas que genera y que debe evaluar, hace que se requieran grandes recursos de cómputo. En nuestro ejercicio generó 19.683 reglas</a:t>
            </a:r>
          </a:p>
        </p:txBody>
      </p:sp>
    </p:spTree>
    <p:extLst>
      <p:ext uri="{BB962C8B-B14F-4D97-AF65-F5344CB8AC3E}">
        <p14:creationId xmlns:p14="http://schemas.microsoft.com/office/powerpoint/2010/main" val="1235169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a:t>Referencias</a:t>
            </a:r>
            <a:endParaRPr sz="2000"/>
          </a:p>
        </p:txBody>
      </p:sp>
      <p:sp>
        <p:nvSpPr>
          <p:cNvPr id="327" name="Shape 327"/>
          <p:cNvSpPr txBox="1">
            <a:spLocks noGrp="1"/>
          </p:cNvSpPr>
          <p:nvPr>
            <p:ph type="body" idx="4294967295"/>
          </p:nvPr>
        </p:nvSpPr>
        <p:spPr>
          <a:xfrm>
            <a:off x="3075861" y="439837"/>
            <a:ext cx="5974080" cy="4819630"/>
          </a:xfrm>
          <a:prstGeom prst="rect">
            <a:avLst/>
          </a:prstGeom>
        </p:spPr>
        <p:txBody>
          <a:bodyPr spcFirstLastPara="1" wrap="square" lIns="91425" tIns="91425" rIns="91425" bIns="91425" anchor="t" anchorCtr="0">
            <a:noAutofit/>
          </a:bodyPr>
          <a:lstStyle/>
          <a:p>
            <a:r>
              <a:rPr lang="es-ES" sz="1000">
                <a:solidFill>
                  <a:schemeClr val="bg1"/>
                </a:solidFill>
              </a:rPr>
              <a:t>[1] </a:t>
            </a:r>
            <a:r>
              <a:rPr lang="es-ES" sz="1000" err="1">
                <a:solidFill>
                  <a:schemeClr val="bg1"/>
                </a:solidFill>
              </a:rPr>
              <a:t>Rusell</a:t>
            </a:r>
            <a:r>
              <a:rPr lang="es-ES" sz="1000">
                <a:solidFill>
                  <a:schemeClr val="bg1"/>
                </a:solidFill>
              </a:rPr>
              <a:t> N., Inteligencia Artificial: Un Enfoque Moderno, Prentice Hall, 200</a:t>
            </a:r>
          </a:p>
          <a:p>
            <a:r>
              <a:rPr lang="es-ES" sz="1000">
                <a:solidFill>
                  <a:schemeClr val="bg1"/>
                </a:solidFill>
              </a:rPr>
              <a:t>[2] https://www.kaggle.com/fmena14/crowd-counting</a:t>
            </a:r>
          </a:p>
          <a:p>
            <a:r>
              <a:rPr lang="es-ES" sz="1000">
                <a:solidFill>
                  <a:schemeClr val="bg1"/>
                </a:solidFill>
              </a:rPr>
              <a:t>[3] https://la.mathworks.com/help/fuzzy/neurofuzzydesigner-app.html </a:t>
            </a:r>
          </a:p>
          <a:p>
            <a:endParaRPr lang="es-ES" sz="1000">
              <a:solidFill>
                <a:schemeClr val="bg1"/>
              </a:solidFill>
            </a:endParaRPr>
          </a:p>
        </p:txBody>
      </p:sp>
      <p:sp>
        <p:nvSpPr>
          <p:cNvPr id="328" name="Shape 32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681852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Shape 125"/>
          <p:cNvSpPr txBox="1">
            <a:spLocks noGrp="1"/>
          </p:cNvSpPr>
          <p:nvPr>
            <p:ph type="ctrTitle" idx="4294967295"/>
          </p:nvPr>
        </p:nvSpPr>
        <p:spPr>
          <a:xfrm>
            <a:off x="1275150" y="1127749"/>
            <a:ext cx="6593700" cy="10578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2400">
                <a:solidFill>
                  <a:srgbClr val="FFA800"/>
                </a:solidFill>
              </a:rPr>
              <a:t>¡Gracias por </a:t>
            </a:r>
            <a:r>
              <a:rPr lang="en" sz="2400" err="1">
                <a:solidFill>
                  <a:srgbClr val="FFA800"/>
                </a:solidFill>
              </a:rPr>
              <a:t>su</a:t>
            </a:r>
            <a:r>
              <a:rPr lang="en" sz="2400">
                <a:solidFill>
                  <a:srgbClr val="FFA800"/>
                </a:solidFill>
              </a:rPr>
              <a:t> </a:t>
            </a:r>
            <a:r>
              <a:rPr lang="en" sz="2400" err="1">
                <a:solidFill>
                  <a:srgbClr val="FFA800"/>
                </a:solidFill>
              </a:rPr>
              <a:t>atención</a:t>
            </a:r>
            <a:r>
              <a:rPr lang="en" sz="2400">
                <a:solidFill>
                  <a:srgbClr val="FFA800"/>
                </a:solidFill>
              </a:rPr>
              <a:t>!</a:t>
            </a:r>
            <a:endParaRPr sz="2400">
              <a:solidFill>
                <a:srgbClr val="FFA800"/>
              </a:solidFill>
            </a:endParaRPr>
          </a:p>
        </p:txBody>
      </p:sp>
      <p:sp>
        <p:nvSpPr>
          <p:cNvPr id="126" name="Shape 126"/>
          <p:cNvSpPr txBox="1">
            <a:spLocks noGrp="1"/>
          </p:cNvSpPr>
          <p:nvPr>
            <p:ph type="subTitle" idx="4294967295"/>
          </p:nvPr>
        </p:nvSpPr>
        <p:spPr>
          <a:xfrm>
            <a:off x="1593056" y="2135502"/>
            <a:ext cx="8079582" cy="1644900"/>
          </a:xfrm>
          <a:prstGeom prst="rect">
            <a:avLst/>
          </a:prstGeom>
        </p:spPr>
        <p:txBody>
          <a:bodyPr spcFirstLastPara="1" wrap="square" lIns="91425" tIns="91425" rIns="91425" bIns="91425" anchor="t" anchorCtr="0">
            <a:noAutofit/>
          </a:bodyPr>
          <a:lstStyle/>
          <a:p>
            <a:pPr marL="0" lvl="0" indent="0">
              <a:spcBef>
                <a:spcPts val="600"/>
              </a:spcBef>
              <a:spcAft>
                <a:spcPts val="0"/>
              </a:spcAft>
              <a:buClr>
                <a:schemeClr val="dk1"/>
              </a:buClr>
              <a:buSzPts val="1100"/>
              <a:buFont typeface="Arial"/>
              <a:buNone/>
            </a:pPr>
            <a:r>
              <a:rPr lang="en-US" sz="1100" b="1">
                <a:solidFill>
                  <a:srgbClr val="FFFFFF"/>
                </a:solidFill>
              </a:rPr>
              <a:t>Douglas Jair Castiblanco 			douglascastiblanco@javeriana.edu.co, </a:t>
            </a:r>
          </a:p>
          <a:p>
            <a:pPr marL="0" lvl="0" indent="0">
              <a:spcBef>
                <a:spcPts val="600"/>
              </a:spcBef>
              <a:spcAft>
                <a:spcPts val="0"/>
              </a:spcAft>
              <a:buClr>
                <a:schemeClr val="dk1"/>
              </a:buClr>
              <a:buSzPts val="1100"/>
              <a:buFont typeface="Arial"/>
              <a:buNone/>
            </a:pPr>
            <a:r>
              <a:rPr lang="en-US" sz="1100" b="1">
                <a:solidFill>
                  <a:srgbClr val="FFFFFF"/>
                </a:solidFill>
              </a:rPr>
              <a:t>Miguel David Benavides Galindo 		md_benavidesg@javeriana.edu.co, </a:t>
            </a:r>
          </a:p>
          <a:p>
            <a:pPr marL="0" lvl="0" indent="0">
              <a:spcBef>
                <a:spcPts val="600"/>
              </a:spcBef>
              <a:spcAft>
                <a:spcPts val="0"/>
              </a:spcAft>
              <a:buClr>
                <a:schemeClr val="dk1"/>
              </a:buClr>
              <a:buSzPts val="1100"/>
              <a:buFont typeface="Arial"/>
              <a:buNone/>
            </a:pPr>
            <a:r>
              <a:rPr lang="en-US" sz="1100" b="1">
                <a:solidFill>
                  <a:srgbClr val="FFFFFF"/>
                </a:solidFill>
              </a:rPr>
              <a:t>Jaime Sebastián Rodríguez Camargo 		jsebastian-rodriguez@javeriana.edu.co, </a:t>
            </a:r>
          </a:p>
          <a:p>
            <a:pPr marL="0" lvl="0" indent="0">
              <a:spcBef>
                <a:spcPts val="600"/>
              </a:spcBef>
              <a:spcAft>
                <a:spcPts val="0"/>
              </a:spcAft>
              <a:buClr>
                <a:schemeClr val="dk1"/>
              </a:buClr>
              <a:buSzPts val="1100"/>
              <a:buFont typeface="Arial"/>
              <a:buNone/>
            </a:pPr>
            <a:r>
              <a:rPr lang="en-US" sz="1100" b="1">
                <a:solidFill>
                  <a:srgbClr val="FFFFFF"/>
                </a:solidFill>
              </a:rPr>
              <a:t>Miguel Angel Mendez Hernandez 		miguelmendez@javeriana.edu.co, </a:t>
            </a:r>
          </a:p>
          <a:p>
            <a:pPr marL="0" lvl="0" indent="0">
              <a:spcBef>
                <a:spcPts val="600"/>
              </a:spcBef>
              <a:spcAft>
                <a:spcPts val="0"/>
              </a:spcAft>
              <a:buClr>
                <a:schemeClr val="dk1"/>
              </a:buClr>
              <a:buSzPts val="1100"/>
              <a:buFont typeface="Arial"/>
              <a:buNone/>
            </a:pPr>
            <a:r>
              <a:rPr lang="en-US" sz="1100" b="1">
                <a:solidFill>
                  <a:srgbClr val="FFFFFF"/>
                </a:solidFill>
              </a:rPr>
              <a:t>Christian Fernando Rodríguez </a:t>
            </a:r>
            <a:r>
              <a:rPr lang="en-US" sz="1100" b="1" err="1">
                <a:solidFill>
                  <a:srgbClr val="FFFFFF"/>
                </a:solidFill>
              </a:rPr>
              <a:t>Rodríguez</a:t>
            </a:r>
            <a:r>
              <a:rPr lang="en-US" sz="1100" b="1">
                <a:solidFill>
                  <a:srgbClr val="FFFFFF"/>
                </a:solidFill>
              </a:rPr>
              <a:t> 	rodriguezchristianf@javeriana.edu.co,</a:t>
            </a:r>
          </a:p>
          <a:p>
            <a:pPr marL="0" lvl="0" indent="0">
              <a:spcBef>
                <a:spcPts val="600"/>
              </a:spcBef>
              <a:spcAft>
                <a:spcPts val="0"/>
              </a:spcAft>
              <a:buClr>
                <a:schemeClr val="dk1"/>
              </a:buClr>
              <a:buSzPts val="1100"/>
              <a:buFont typeface="Arial"/>
              <a:buNone/>
            </a:pPr>
            <a:r>
              <a:rPr lang="en-US" sz="1100" b="1">
                <a:solidFill>
                  <a:srgbClr val="FFFFFF"/>
                </a:solidFill>
              </a:rPr>
              <a:t>Marlon Jaramillo Zapata 			marlon.jaramillo@javeriana.edu.co</a:t>
            </a:r>
          </a:p>
        </p:txBody>
      </p:sp>
      <p:sp>
        <p:nvSpPr>
          <p:cNvPr id="127" name="Shape 12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dirty="0"/>
              <a:t>33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3467825" y="1614875"/>
            <a:ext cx="2532900" cy="3158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1600" b="1"/>
              <a:t>Necesidades</a:t>
            </a:r>
          </a:p>
          <a:p>
            <a:pPr marL="0" indent="0">
              <a:buNone/>
            </a:pPr>
            <a:r>
              <a:rPr lang="es-CO"/>
              <a:t>Anticiparse a problemas de seguridad.</a:t>
            </a:r>
          </a:p>
          <a:p>
            <a:pPr marL="0" indent="0">
              <a:buNone/>
            </a:pPr>
            <a:r>
              <a:rPr lang="es-ES"/>
              <a:t>Identificación de eventos que requieren asistencia inmediata. </a:t>
            </a:r>
          </a:p>
          <a:p>
            <a:pPr marL="0" indent="0">
              <a:buNone/>
            </a:pPr>
            <a:r>
              <a:rPr lang="es-ES"/>
              <a:t>Control de aforo en sitios que tienen restricción por seguridad.</a:t>
            </a:r>
            <a:endParaRPr lang="es-CO"/>
          </a:p>
          <a:p>
            <a:pPr marL="0" indent="0">
              <a:buNone/>
            </a:pPr>
            <a:endParaRPr lang="es-CO"/>
          </a:p>
        </p:txBody>
      </p:sp>
      <p:sp>
        <p:nvSpPr>
          <p:cNvPr id="178" name="Shape 178"/>
          <p:cNvSpPr txBox="1">
            <a:spLocks noGrp="1"/>
          </p:cNvSpPr>
          <p:nvPr>
            <p:ph type="title"/>
          </p:nvPr>
        </p:nvSpPr>
        <p:spPr>
          <a:xfrm>
            <a:off x="3468199" y="796375"/>
            <a:ext cx="5402956" cy="669300"/>
          </a:xfrm>
          <a:prstGeom prst="rect">
            <a:avLst/>
          </a:prstGeom>
        </p:spPr>
        <p:txBody>
          <a:bodyPr spcFirstLastPara="1" wrap="square" lIns="91425" tIns="91425" rIns="91425" bIns="91425" anchor="b" anchorCtr="0">
            <a:noAutofit/>
          </a:bodyPr>
          <a:lstStyle/>
          <a:p>
            <a:pPr lvl="0"/>
            <a:r>
              <a:rPr lang="en" sz="2400"/>
              <a:t>Conteo de personas en multitudes</a:t>
            </a:r>
            <a:endParaRPr sz="2400"/>
          </a:p>
        </p:txBody>
      </p:sp>
      <p:sp>
        <p:nvSpPr>
          <p:cNvPr id="179" name="Shape 179"/>
          <p:cNvSpPr txBox="1">
            <a:spLocks noGrp="1"/>
          </p:cNvSpPr>
          <p:nvPr>
            <p:ph type="body" idx="2"/>
          </p:nvPr>
        </p:nvSpPr>
        <p:spPr>
          <a:xfrm>
            <a:off x="6153578" y="1614875"/>
            <a:ext cx="2532900" cy="3158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1600" b="1"/>
              <a:t>Aplicaciones</a:t>
            </a:r>
          </a:p>
          <a:p>
            <a:pPr marL="0" lvl="0" indent="0">
              <a:buNone/>
            </a:pPr>
            <a:r>
              <a:rPr lang="es-ES"/>
              <a:t>Control de Aforos.</a:t>
            </a:r>
          </a:p>
          <a:p>
            <a:pPr marL="0" lvl="0" indent="0">
              <a:buNone/>
            </a:pPr>
            <a:r>
              <a:rPr lang="es-CO"/>
              <a:t>Enfocar mejor tareas de marketing en grandes superficies o centros comerciales</a:t>
            </a:r>
            <a:r>
              <a:rPr lang="es-ES"/>
              <a:t>.</a:t>
            </a:r>
          </a:p>
          <a:p>
            <a:pPr marL="0" lvl="0" indent="0">
              <a:buNone/>
            </a:pPr>
            <a:r>
              <a:rPr lang="es-ES"/>
              <a:t>Dirigir recursos de vigilancia o salud a áreas con potenciales riesgos.</a:t>
            </a:r>
          </a:p>
          <a:p>
            <a:pPr marL="0" lvl="0" indent="0">
              <a:buNone/>
            </a:pPr>
            <a:endParaRPr lang="es-ES"/>
          </a:p>
        </p:txBody>
      </p:sp>
      <p:sp>
        <p:nvSpPr>
          <p:cNvPr id="180" name="Shape 18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pic>
        <p:nvPicPr>
          <p:cNvPr id="3" name="Imagen 2" descr="Una multitud de gente&#10;&#10;Descripción generada automáticamente">
            <a:extLst>
              <a:ext uri="{FF2B5EF4-FFF2-40B4-BE49-F238E27FC236}">
                <a16:creationId xmlns:a16="http://schemas.microsoft.com/office/drawing/2014/main" id="{D3177AF7-6DF6-482A-8DF6-FFEB8F28B97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0423" y="1610362"/>
            <a:ext cx="2880000" cy="1922776"/>
          </a:xfrm>
          <a:prstGeom prst="rect">
            <a:avLst/>
          </a:prstGeom>
        </p:spPr>
      </p:pic>
    </p:spTree>
    <p:extLst>
      <p:ext uri="{BB962C8B-B14F-4D97-AF65-F5344CB8AC3E}">
        <p14:creationId xmlns:p14="http://schemas.microsoft.com/office/powerpoint/2010/main" val="1093383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43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Estado del </a:t>
            </a:r>
            <a:r>
              <a:rPr lang="en" err="1"/>
              <a:t>Arte</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941504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sp>
        <p:nvSpPr>
          <p:cNvPr id="4" name="TextBox 3">
            <a:extLst>
              <a:ext uri="{FF2B5EF4-FFF2-40B4-BE49-F238E27FC236}">
                <a16:creationId xmlns:a16="http://schemas.microsoft.com/office/drawing/2014/main" id="{A28C6F9B-D32C-4683-B242-536A69C5AD44}"/>
              </a:ext>
            </a:extLst>
          </p:cNvPr>
          <p:cNvSpPr txBox="1"/>
          <p:nvPr/>
        </p:nvSpPr>
        <p:spPr>
          <a:xfrm>
            <a:off x="6322483" y="100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8" name="Imagen 7" descr="Interfaz de usuario gráfica, Texto&#10;&#10;Descripción generada automáticamente">
            <a:extLst>
              <a:ext uri="{FF2B5EF4-FFF2-40B4-BE49-F238E27FC236}">
                <a16:creationId xmlns:a16="http://schemas.microsoft.com/office/drawing/2014/main" id="{31A8A50D-998E-5342-B3E1-C39222544C32}"/>
              </a:ext>
            </a:extLst>
          </p:cNvPr>
          <p:cNvPicPr>
            <a:picLocks noChangeAspect="1"/>
          </p:cNvPicPr>
          <p:nvPr/>
        </p:nvPicPr>
        <p:blipFill>
          <a:blip r:embed="rId4"/>
          <a:stretch>
            <a:fillRect/>
          </a:stretch>
        </p:blipFill>
        <p:spPr>
          <a:xfrm>
            <a:off x="268350" y="1711294"/>
            <a:ext cx="8263004" cy="1720912"/>
          </a:xfrm>
          <a:prstGeom prst="rect">
            <a:avLst/>
          </a:prstGeom>
          <a:ln>
            <a:solidFill>
              <a:schemeClr val="accent1">
                <a:lumMod val="75000"/>
              </a:schemeClr>
            </a:solidFill>
          </a:ln>
        </p:spPr>
      </p:pic>
      <p:pic>
        <p:nvPicPr>
          <p:cNvPr id="1026" name="Picture 2" descr="Ilustración Vectorial Bombilla Con Haces De Luz En Estilo Pop Art. Dibujos  Animados Con Contorno. Aislado En El Fondo Blanco Ilustraciones  Vectoriales, Clip Art Vectorizado Libre De Derechos. Image 82167896.">
            <a:extLst>
              <a:ext uri="{FF2B5EF4-FFF2-40B4-BE49-F238E27FC236}">
                <a16:creationId xmlns:a16="http://schemas.microsoft.com/office/drawing/2014/main" id="{5DA79C86-BE00-3649-9227-99316A454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1010" y="1226882"/>
            <a:ext cx="450344" cy="45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396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err="1"/>
              <a:t>Objetivo</a:t>
            </a:r>
            <a:endParaRPr sz="2400"/>
          </a:p>
        </p:txBody>
      </p:sp>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sp>
        <p:nvSpPr>
          <p:cNvPr id="9" name="Shape 146"/>
          <p:cNvSpPr txBox="1">
            <a:spLocks/>
          </p:cNvSpPr>
          <p:nvPr/>
        </p:nvSpPr>
        <p:spPr>
          <a:xfrm>
            <a:off x="-179149" y="1686957"/>
            <a:ext cx="2962188" cy="17695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gn="just">
              <a:spcBef>
                <a:spcPts val="600"/>
              </a:spcBef>
              <a:buClr>
                <a:srgbClr val="FFA800"/>
              </a:buClr>
              <a:buSzPts val="1800"/>
              <a:buFont typeface="Open Sans"/>
              <a:buChar char="▫"/>
            </a:pPr>
            <a:r>
              <a:rPr lang="es-CO" sz="1600">
                <a:solidFill>
                  <a:schemeClr val="bg1"/>
                </a:solidFill>
              </a:rPr>
              <a:t>Proponer una heurística para la selección de variables de entrada para el modelado </a:t>
            </a:r>
            <a:r>
              <a:rPr lang="es-CO" err="1">
                <a:solidFill>
                  <a:schemeClr val="bg1"/>
                </a:solidFill>
              </a:rPr>
              <a:t>neuro</a:t>
            </a:r>
            <a:r>
              <a:rPr lang="es-CO" sz="1600">
                <a:solidFill>
                  <a:schemeClr val="bg1"/>
                </a:solidFill>
              </a:rPr>
              <a:t> difuso a partir de la metodología ANFIS </a:t>
            </a:r>
            <a:endParaRPr lang="es-ES" sz="1600">
              <a:solidFill>
                <a:schemeClr val="bg1"/>
              </a:solidFill>
              <a:latin typeface="Open Sans"/>
              <a:ea typeface="Open Sans"/>
              <a:cs typeface="Open Sans"/>
            </a:endParaRPr>
          </a:p>
        </p:txBody>
      </p:sp>
      <p:sp>
        <p:nvSpPr>
          <p:cNvPr id="4" name="TextBox 3">
            <a:extLst>
              <a:ext uri="{FF2B5EF4-FFF2-40B4-BE49-F238E27FC236}">
                <a16:creationId xmlns:a16="http://schemas.microsoft.com/office/drawing/2014/main" id="{A28C6F9B-D32C-4683-B242-536A69C5AD44}"/>
              </a:ext>
            </a:extLst>
          </p:cNvPr>
          <p:cNvSpPr txBox="1"/>
          <p:nvPr/>
        </p:nvSpPr>
        <p:spPr>
          <a:xfrm>
            <a:off x="6367441" y="103704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2" name="Shape 213">
            <a:extLst>
              <a:ext uri="{FF2B5EF4-FFF2-40B4-BE49-F238E27FC236}">
                <a16:creationId xmlns:a16="http://schemas.microsoft.com/office/drawing/2014/main" id="{0BB66E6A-148D-334F-ACD1-58ED015CB43F}"/>
              </a:ext>
            </a:extLst>
          </p:cNvPr>
          <p:cNvSpPr txBox="1">
            <a:spLocks/>
          </p:cNvSpPr>
          <p:nvPr/>
        </p:nvSpPr>
        <p:spPr>
          <a:xfrm>
            <a:off x="3311219" y="466683"/>
            <a:ext cx="2723050" cy="53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chemeClr val="bg1"/>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CO" sz="2000">
                <a:solidFill>
                  <a:schemeClr val="tx1"/>
                </a:solidFill>
              </a:rPr>
              <a:t>Puntos Claves</a:t>
            </a:r>
          </a:p>
        </p:txBody>
      </p:sp>
      <p:sp>
        <p:nvSpPr>
          <p:cNvPr id="13" name="Shape 146">
            <a:extLst>
              <a:ext uri="{FF2B5EF4-FFF2-40B4-BE49-F238E27FC236}">
                <a16:creationId xmlns:a16="http://schemas.microsoft.com/office/drawing/2014/main" id="{A76A8504-9B9E-DF4B-B880-3954D667A9CF}"/>
              </a:ext>
            </a:extLst>
          </p:cNvPr>
          <p:cNvSpPr txBox="1">
            <a:spLocks/>
          </p:cNvSpPr>
          <p:nvPr/>
        </p:nvSpPr>
        <p:spPr>
          <a:xfrm>
            <a:off x="3311219" y="1028318"/>
            <a:ext cx="5170989" cy="27616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spcBef>
                <a:spcPts val="600"/>
              </a:spcBef>
              <a:buClr>
                <a:srgbClr val="FFA800"/>
              </a:buClr>
              <a:buSzPts val="1800"/>
            </a:pPr>
            <a:r>
              <a:rPr lang="es-CO" b="1"/>
              <a:t>1. </a:t>
            </a:r>
            <a:r>
              <a:rPr lang="es-CO"/>
              <a:t>Uso del aprendizaje hibrido que tiene ANFIS para la estimación de los parámetros a partir de la combinación de: descenso de gradiente y mínimos cuadrados</a:t>
            </a:r>
            <a:r>
              <a:rPr lang="es-CO" sz="1600"/>
              <a:t>.</a:t>
            </a:r>
            <a:endParaRPr lang="es-CO" sz="1600">
              <a:solidFill>
                <a:schemeClr val="tx1"/>
              </a:solidFill>
              <a:latin typeface="Open Sans"/>
              <a:ea typeface="Open Sans"/>
              <a:cs typeface="Open Sans"/>
            </a:endParaRPr>
          </a:p>
          <a:p>
            <a:pPr marL="114300" algn="just">
              <a:spcBef>
                <a:spcPts val="600"/>
              </a:spcBef>
              <a:buClr>
                <a:srgbClr val="FFA800"/>
              </a:buClr>
              <a:buSzPts val="1800"/>
            </a:pPr>
            <a:r>
              <a:rPr lang="es-CO" b="1"/>
              <a:t>2. </a:t>
            </a:r>
            <a:r>
              <a:rPr lang="es-CO"/>
              <a:t>Mínimos cuadrados es computacionalmente eficiente.</a:t>
            </a:r>
          </a:p>
          <a:p>
            <a:pPr marL="114300" algn="just">
              <a:spcBef>
                <a:spcPts val="600"/>
              </a:spcBef>
              <a:buClr>
                <a:srgbClr val="FFA800"/>
              </a:buClr>
              <a:buSzPts val="1800"/>
            </a:pPr>
            <a:r>
              <a:rPr lang="es-CO" b="1"/>
              <a:t>3. </a:t>
            </a:r>
            <a:r>
              <a:rPr lang="es-CO"/>
              <a:t>Construir modelos ANFIS para varias combinaciones de entradas.</a:t>
            </a:r>
          </a:p>
          <a:p>
            <a:pPr marL="114300" algn="just">
              <a:spcBef>
                <a:spcPts val="600"/>
              </a:spcBef>
              <a:buClr>
                <a:srgbClr val="FFA800"/>
              </a:buClr>
              <a:buSzPts val="1800"/>
            </a:pPr>
            <a:r>
              <a:rPr lang="es-CO" b="1"/>
              <a:t>4. </a:t>
            </a:r>
            <a:r>
              <a:rPr lang="es-CO"/>
              <a:t>Entrenarlos con una única aplicación del método de mínimos cuadrados (1 época).</a:t>
            </a:r>
          </a:p>
          <a:p>
            <a:pPr marL="114300" algn="just">
              <a:spcBef>
                <a:spcPts val="600"/>
              </a:spcBef>
              <a:buClr>
                <a:srgbClr val="FFA800"/>
              </a:buClr>
              <a:buSzPts val="1800"/>
            </a:pPr>
            <a:r>
              <a:rPr lang="es-CO" b="1"/>
              <a:t>5. </a:t>
            </a:r>
            <a:r>
              <a:rPr lang="es-CO"/>
              <a:t>Elegir el que mejor rendimiento genere y a partir de este continuar entrenándolo</a:t>
            </a:r>
            <a:r>
              <a:rPr lang="es-CO" sz="1600"/>
              <a:t> </a:t>
            </a:r>
          </a:p>
        </p:txBody>
      </p:sp>
      <p:sp>
        <p:nvSpPr>
          <p:cNvPr id="15" name="Shape 146">
            <a:extLst>
              <a:ext uri="{FF2B5EF4-FFF2-40B4-BE49-F238E27FC236}">
                <a16:creationId xmlns:a16="http://schemas.microsoft.com/office/drawing/2014/main" id="{CF6854FE-0869-A841-A1E6-CE095FF879F4}"/>
              </a:ext>
            </a:extLst>
          </p:cNvPr>
          <p:cNvSpPr txBox="1">
            <a:spLocks/>
          </p:cNvSpPr>
          <p:nvPr/>
        </p:nvSpPr>
        <p:spPr>
          <a:xfrm>
            <a:off x="3078164" y="3930092"/>
            <a:ext cx="5608334" cy="8868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spcBef>
                <a:spcPts val="600"/>
              </a:spcBef>
              <a:buClr>
                <a:srgbClr val="FFA800"/>
              </a:buClr>
              <a:buSzPts val="1800"/>
            </a:pPr>
            <a:r>
              <a:rPr lang="es-CO" b="1">
                <a:solidFill>
                  <a:srgbClr val="00467C"/>
                </a:solidFill>
              </a:rPr>
              <a:t>El modelo ANFIS con menor RMSE  después de una época de entrenamiento tendrá un mayor potencial de lograr un menor RMSE cuando se generen más épocas de entrenamiento.</a:t>
            </a:r>
          </a:p>
          <a:p>
            <a:pPr marL="114300" algn="just">
              <a:spcBef>
                <a:spcPts val="600"/>
              </a:spcBef>
              <a:buClr>
                <a:srgbClr val="FFA800"/>
              </a:buClr>
              <a:buSzPts val="1800"/>
            </a:pPr>
            <a:endParaRPr lang="es-CO" sz="1600"/>
          </a:p>
        </p:txBody>
      </p:sp>
    </p:spTree>
    <p:extLst>
      <p:ext uri="{BB962C8B-B14F-4D97-AF65-F5344CB8AC3E}">
        <p14:creationId xmlns:p14="http://schemas.microsoft.com/office/powerpoint/2010/main" val="2500248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sp>
        <p:nvSpPr>
          <p:cNvPr id="4" name="TextBox 3">
            <a:extLst>
              <a:ext uri="{FF2B5EF4-FFF2-40B4-BE49-F238E27FC236}">
                <a16:creationId xmlns:a16="http://schemas.microsoft.com/office/drawing/2014/main" id="{A28C6F9B-D32C-4683-B242-536A69C5AD44}"/>
              </a:ext>
            </a:extLst>
          </p:cNvPr>
          <p:cNvSpPr txBox="1"/>
          <p:nvPr/>
        </p:nvSpPr>
        <p:spPr>
          <a:xfrm>
            <a:off x="6367441" y="103704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2" name="Shape 213">
            <a:extLst>
              <a:ext uri="{FF2B5EF4-FFF2-40B4-BE49-F238E27FC236}">
                <a16:creationId xmlns:a16="http://schemas.microsoft.com/office/drawing/2014/main" id="{0BB66E6A-148D-334F-ACD1-58ED015CB43F}"/>
              </a:ext>
            </a:extLst>
          </p:cNvPr>
          <p:cNvSpPr txBox="1">
            <a:spLocks/>
          </p:cNvSpPr>
          <p:nvPr/>
        </p:nvSpPr>
        <p:spPr>
          <a:xfrm>
            <a:off x="3311219" y="466683"/>
            <a:ext cx="2723050" cy="53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chemeClr val="bg1"/>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es-CO" sz="2000">
                <a:solidFill>
                  <a:schemeClr val="tx1"/>
                </a:solidFill>
              </a:rPr>
              <a:t>Aplicación</a:t>
            </a:r>
          </a:p>
        </p:txBody>
      </p:sp>
      <p:sp>
        <p:nvSpPr>
          <p:cNvPr id="13" name="Shape 146">
            <a:extLst>
              <a:ext uri="{FF2B5EF4-FFF2-40B4-BE49-F238E27FC236}">
                <a16:creationId xmlns:a16="http://schemas.microsoft.com/office/drawing/2014/main" id="{A76A8504-9B9E-DF4B-B880-3954D667A9CF}"/>
              </a:ext>
            </a:extLst>
          </p:cNvPr>
          <p:cNvSpPr txBox="1">
            <a:spLocks/>
          </p:cNvSpPr>
          <p:nvPr/>
        </p:nvSpPr>
        <p:spPr>
          <a:xfrm>
            <a:off x="3311219" y="933823"/>
            <a:ext cx="5231532" cy="10510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spcBef>
                <a:spcPts val="600"/>
              </a:spcBef>
              <a:buClr>
                <a:srgbClr val="FFA800"/>
              </a:buClr>
              <a:buSzPts val="1800"/>
            </a:pPr>
            <a:r>
              <a:rPr lang="es-CO"/>
              <a:t>Construcción de un sistema de inferencia difuso que predice las millas por galón de un automóvil dados </a:t>
            </a:r>
            <a:r>
              <a:rPr lang="es-CO" b="1"/>
              <a:t>6 atributos</a:t>
            </a:r>
            <a:r>
              <a:rPr lang="es-CO"/>
              <a:t>: número de cilindros, peso, año del modelo, desplazamiento, caballo de fuerza y aceleración.</a:t>
            </a:r>
            <a:r>
              <a:rPr lang="es-CO" sz="1600"/>
              <a:t> </a:t>
            </a:r>
          </a:p>
        </p:txBody>
      </p:sp>
      <p:pic>
        <p:nvPicPr>
          <p:cNvPr id="3" name="Imagen 2" descr="Gráfico de líneas&#10;&#10;Descripción generada automáticamente con confianza baja">
            <a:extLst>
              <a:ext uri="{FF2B5EF4-FFF2-40B4-BE49-F238E27FC236}">
                <a16:creationId xmlns:a16="http://schemas.microsoft.com/office/drawing/2014/main" id="{8352DBC9-E4C9-F24F-B830-1FF4AA88DFE6}"/>
              </a:ext>
            </a:extLst>
          </p:cNvPr>
          <p:cNvPicPr>
            <a:picLocks noChangeAspect="1"/>
          </p:cNvPicPr>
          <p:nvPr/>
        </p:nvPicPr>
        <p:blipFill>
          <a:blip r:embed="rId4"/>
          <a:stretch>
            <a:fillRect/>
          </a:stretch>
        </p:blipFill>
        <p:spPr>
          <a:xfrm>
            <a:off x="3753418" y="2168656"/>
            <a:ext cx="4347134" cy="2402084"/>
          </a:xfrm>
          <a:prstGeom prst="rect">
            <a:avLst/>
          </a:prstGeom>
        </p:spPr>
      </p:pic>
      <p:sp>
        <p:nvSpPr>
          <p:cNvPr id="14" name="Shape 146">
            <a:extLst>
              <a:ext uri="{FF2B5EF4-FFF2-40B4-BE49-F238E27FC236}">
                <a16:creationId xmlns:a16="http://schemas.microsoft.com/office/drawing/2014/main" id="{944A253F-425C-0F41-98D9-C9F5D779015C}"/>
              </a:ext>
            </a:extLst>
          </p:cNvPr>
          <p:cNvSpPr txBox="1">
            <a:spLocks/>
          </p:cNvSpPr>
          <p:nvPr/>
        </p:nvSpPr>
        <p:spPr>
          <a:xfrm>
            <a:off x="268350" y="2168656"/>
            <a:ext cx="2210670" cy="1307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spcBef>
                <a:spcPts val="600"/>
              </a:spcBef>
              <a:buClr>
                <a:srgbClr val="FFA800"/>
              </a:buClr>
              <a:buSzPts val="1800"/>
            </a:pPr>
            <a:r>
              <a:rPr lang="es-CO" sz="1600">
                <a:solidFill>
                  <a:schemeClr val="bg1"/>
                </a:solidFill>
              </a:rPr>
              <a:t>Combinaciones de a dos variables para un total de 15 posibles modelos </a:t>
            </a:r>
          </a:p>
        </p:txBody>
      </p:sp>
      <p:sp>
        <p:nvSpPr>
          <p:cNvPr id="8" name="Shape 146">
            <a:extLst>
              <a:ext uri="{FF2B5EF4-FFF2-40B4-BE49-F238E27FC236}">
                <a16:creationId xmlns:a16="http://schemas.microsoft.com/office/drawing/2014/main" id="{29B29344-42E0-4E4E-A5EC-FDF951F7852B}"/>
              </a:ext>
            </a:extLst>
          </p:cNvPr>
          <p:cNvSpPr txBox="1">
            <a:spLocks/>
          </p:cNvSpPr>
          <p:nvPr/>
        </p:nvSpPr>
        <p:spPr>
          <a:xfrm>
            <a:off x="4376975" y="4419500"/>
            <a:ext cx="3076011" cy="3588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spcBef>
                <a:spcPts val="600"/>
              </a:spcBef>
              <a:buClr>
                <a:srgbClr val="FFA800"/>
              </a:buClr>
              <a:buSzPts val="1800"/>
            </a:pPr>
            <a:r>
              <a:rPr lang="es-CO"/>
              <a:t>RMSE de entrenamiento y prueba</a:t>
            </a:r>
            <a:endParaRPr lang="es-CO" sz="1600"/>
          </a:p>
        </p:txBody>
      </p:sp>
    </p:spTree>
    <p:extLst>
      <p:ext uri="{BB962C8B-B14F-4D97-AF65-F5344CB8AC3E}">
        <p14:creationId xmlns:p14="http://schemas.microsoft.com/office/powerpoint/2010/main" val="397938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sp>
        <p:nvSpPr>
          <p:cNvPr id="4" name="TextBox 3">
            <a:extLst>
              <a:ext uri="{FF2B5EF4-FFF2-40B4-BE49-F238E27FC236}">
                <a16:creationId xmlns:a16="http://schemas.microsoft.com/office/drawing/2014/main" id="{A28C6F9B-D32C-4683-B242-536A69C5AD44}"/>
              </a:ext>
            </a:extLst>
          </p:cNvPr>
          <p:cNvSpPr txBox="1"/>
          <p:nvPr/>
        </p:nvSpPr>
        <p:spPr>
          <a:xfrm>
            <a:off x="6367441" y="103704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3" name="Shape 146">
            <a:extLst>
              <a:ext uri="{FF2B5EF4-FFF2-40B4-BE49-F238E27FC236}">
                <a16:creationId xmlns:a16="http://schemas.microsoft.com/office/drawing/2014/main" id="{A76A8504-9B9E-DF4B-B880-3954D667A9CF}"/>
              </a:ext>
            </a:extLst>
          </p:cNvPr>
          <p:cNvSpPr txBox="1">
            <a:spLocks/>
          </p:cNvSpPr>
          <p:nvPr/>
        </p:nvSpPr>
        <p:spPr>
          <a:xfrm>
            <a:off x="3198486" y="1482609"/>
            <a:ext cx="5344266" cy="1936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00050" indent="-285750" algn="just">
              <a:spcBef>
                <a:spcPts val="600"/>
              </a:spcBef>
              <a:buClr>
                <a:srgbClr val="FFA800"/>
              </a:buClr>
              <a:buSzPts val="1800"/>
              <a:buFont typeface="Arial" panose="020B0604020202020204" pitchFamily="34" charset="0"/>
              <a:buChar char="•"/>
            </a:pPr>
            <a:r>
              <a:rPr lang="es-CO"/>
              <a:t>Una vez seleccionado el modelo se extendió el entrenamiento del modelo ANFIS con 100 épocas para lograr determina el mejor rendimiento </a:t>
            </a:r>
          </a:p>
          <a:p>
            <a:pPr marL="400050" indent="-285750" algn="just">
              <a:spcBef>
                <a:spcPts val="600"/>
              </a:spcBef>
              <a:buClr>
                <a:srgbClr val="FFA800"/>
              </a:buClr>
              <a:buSzPts val="1800"/>
              <a:buFont typeface="Arial" panose="020B0604020202020204" pitchFamily="34" charset="0"/>
              <a:buChar char="•"/>
            </a:pPr>
            <a:endParaRPr lang="es-CO"/>
          </a:p>
          <a:p>
            <a:pPr marL="400050" indent="-285750" algn="just">
              <a:spcBef>
                <a:spcPts val="600"/>
              </a:spcBef>
              <a:buClr>
                <a:srgbClr val="FFA800"/>
              </a:buClr>
              <a:buSzPts val="1800"/>
              <a:buFont typeface="Arial" panose="020B0604020202020204" pitchFamily="34" charset="0"/>
              <a:buChar char="•"/>
            </a:pPr>
            <a:r>
              <a:rPr lang="es-CO"/>
              <a:t>El enfoque propuesto reduce la dimensión de los datos de entrenamiento y la viabilidad del modelado ANFIS. </a:t>
            </a:r>
            <a:endParaRPr lang="es-CO" sz="1600"/>
          </a:p>
        </p:txBody>
      </p:sp>
      <p:pic>
        <p:nvPicPr>
          <p:cNvPr id="16" name="Imagen 15" descr="Gráfico, Gráfico de líneas&#10;&#10;Descripción generada automáticamente">
            <a:extLst>
              <a:ext uri="{FF2B5EF4-FFF2-40B4-BE49-F238E27FC236}">
                <a16:creationId xmlns:a16="http://schemas.microsoft.com/office/drawing/2014/main" id="{124C9C26-BE07-0B4D-BF0B-59A2B3D95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97" y="1735114"/>
            <a:ext cx="2611188" cy="2063564"/>
          </a:xfrm>
          <a:prstGeom prst="rect">
            <a:avLst/>
          </a:prstGeom>
        </p:spPr>
      </p:pic>
      <p:sp>
        <p:nvSpPr>
          <p:cNvPr id="17" name="Shape 146">
            <a:extLst>
              <a:ext uri="{FF2B5EF4-FFF2-40B4-BE49-F238E27FC236}">
                <a16:creationId xmlns:a16="http://schemas.microsoft.com/office/drawing/2014/main" id="{CA29067C-C364-5A4B-9169-27159F51CA27}"/>
              </a:ext>
            </a:extLst>
          </p:cNvPr>
          <p:cNvSpPr txBox="1">
            <a:spLocks/>
          </p:cNvSpPr>
          <p:nvPr/>
        </p:nvSpPr>
        <p:spPr>
          <a:xfrm>
            <a:off x="33359" y="808123"/>
            <a:ext cx="2991264"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spcBef>
                <a:spcPts val="600"/>
              </a:spcBef>
              <a:buClr>
                <a:srgbClr val="FFA800"/>
              </a:buClr>
              <a:buSzPts val="1800"/>
            </a:pPr>
            <a:r>
              <a:rPr lang="es-CO">
                <a:solidFill>
                  <a:schemeClr val="bg1"/>
                </a:solidFill>
              </a:rPr>
              <a:t>Errores de entrenamiento y prueba para modelo seleccionado </a:t>
            </a:r>
            <a:endParaRPr lang="es-CO" sz="1600">
              <a:solidFill>
                <a:schemeClr val="bg1"/>
              </a:solidFill>
            </a:endParaRPr>
          </a:p>
        </p:txBody>
      </p:sp>
    </p:spTree>
    <p:extLst>
      <p:ext uri="{BB962C8B-B14F-4D97-AF65-F5344CB8AC3E}">
        <p14:creationId xmlns:p14="http://schemas.microsoft.com/office/powerpoint/2010/main" val="2879655730"/>
      </p:ext>
    </p:extLst>
  </p:cSld>
  <p:clrMapOvr>
    <a:masterClrMapping/>
  </p:clrMapOvr>
</p:sld>
</file>

<file path=ppt/theme/theme1.xml><?xml version="1.0" encoding="utf-8"?>
<a:theme xmlns:a="http://schemas.openxmlformats.org/drawingml/2006/main" name="Emi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4E80B95744C8F41B69E0CFCAAFAA1BF" ma:contentTypeVersion="7" ma:contentTypeDescription="Crear nuevo documento." ma:contentTypeScope="" ma:versionID="c3033f12650fcfa56d6b24ad980c02d2">
  <xsd:schema xmlns:xsd="http://www.w3.org/2001/XMLSchema" xmlns:xs="http://www.w3.org/2001/XMLSchema" xmlns:p="http://schemas.microsoft.com/office/2006/metadata/properties" xmlns:ns2="a1ca7d74-5bc5-4eac-94a2-c6ff1edda27d" xmlns:ns3="2149bba7-4c59-4ab8-b0c1-7195dd322851" targetNamespace="http://schemas.microsoft.com/office/2006/metadata/properties" ma:root="true" ma:fieldsID="fa1c4e14a00302585ca8d8a3a6b76c97" ns2:_="" ns3:_="">
    <xsd:import namespace="a1ca7d74-5bc5-4eac-94a2-c6ff1edda27d"/>
    <xsd:import namespace="2149bba7-4c59-4ab8-b0c1-7195dd32285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ca7d74-5bc5-4eac-94a2-c6ff1edda2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49bba7-4c59-4ab8-b0c1-7195dd322851"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843623-CC3B-4E4B-9FFB-5F6C03D574F6}">
  <ds:schemaRefs>
    <ds:schemaRef ds:uri="http://schemas.microsoft.com/sharepoint/v3/contenttype/forms"/>
  </ds:schemaRefs>
</ds:datastoreItem>
</file>

<file path=customXml/itemProps2.xml><?xml version="1.0" encoding="utf-8"?>
<ds:datastoreItem xmlns:ds="http://schemas.openxmlformats.org/officeDocument/2006/customXml" ds:itemID="{76641D18-BC0F-4A55-BB47-6888A8DBDE3E}">
  <ds:schemaRefs>
    <ds:schemaRef ds:uri="2149bba7-4c59-4ab8-b0c1-7195dd322851"/>
    <ds:schemaRef ds:uri="a1ca7d74-5bc5-4eac-94a2-c6ff1edda2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E9B282B-BDE8-4BB8-ACD3-49CB99CFB8C9}">
  <ds:schemaRefs>
    <ds:schemaRef ds:uri="1a343b73-919e-4cb9-bc17-97f69675f42f"/>
    <ds:schemaRef ds:uri="f656a41d-19b2-42b9-b1ed-c16a679375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33</Slides>
  <Notes>32</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Emilia template</vt:lpstr>
      <vt:lpstr>PowerPoint Presentation</vt:lpstr>
      <vt:lpstr>Agenda</vt:lpstr>
      <vt:lpstr>PowerPoint Presentation</vt:lpstr>
      <vt:lpstr>Conteo de personas en multitudes</vt:lpstr>
      <vt:lpstr>Estado del Arte</vt:lpstr>
      <vt:lpstr>PowerPoint Presentation</vt:lpstr>
      <vt:lpstr>Objetivo</vt:lpstr>
      <vt:lpstr>PowerPoint Presentation</vt:lpstr>
      <vt:lpstr>PowerPoint Presentation</vt:lpstr>
      <vt:lpstr>PowerPoint Presentation</vt:lpstr>
      <vt:lpstr>Objetivo</vt:lpstr>
      <vt:lpstr>Conclusión</vt:lpstr>
      <vt:lpstr>Solución del Problema</vt:lpstr>
      <vt:lpstr>Proceso de solución</vt:lpstr>
      <vt:lpstr>Obtención y pre-procesamiento de datos</vt:lpstr>
      <vt:lpstr>Definición de Entradas</vt:lpstr>
      <vt:lpstr>Definición de salidas</vt:lpstr>
      <vt:lpstr>ANFIS (Adaptive Neuro Fuzzy Inference System) </vt:lpstr>
      <vt:lpstr>Herramientas de implementación</vt:lpstr>
      <vt:lpstr>Matlab y Python</vt:lpstr>
      <vt:lpstr>Protocolo Experimental</vt:lpstr>
      <vt:lpstr>Protocolo</vt:lpstr>
      <vt:lpstr>Protocolo</vt:lpstr>
      <vt:lpstr>Protocolo</vt:lpstr>
      <vt:lpstr>Protocolo</vt:lpstr>
      <vt:lpstr>Protocolo</vt:lpstr>
      <vt:lpstr>Protocolo</vt:lpstr>
      <vt:lpstr>Resultados</vt:lpstr>
      <vt:lpstr>Resultados</vt:lpstr>
      <vt:lpstr>Conclusiones</vt:lpstr>
      <vt:lpstr>Conclusiones</vt:lpstr>
      <vt:lpstr>Referencias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Ronald Rodriguez</dc:creator>
  <cp:revision>1</cp:revision>
  <dcterms:modified xsi:type="dcterms:W3CDTF">2021-11-25T02:24:17Z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0x01010094E80B95744C8F41B69E0CFCAAFAA1BF</vt:lpwstr>
  </property>
</Properties>
</file>